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24"/>
  </p:notesMasterIdLst>
  <p:sldIdLst>
    <p:sldId id="256" r:id="rId2"/>
    <p:sldId id="298" r:id="rId3"/>
    <p:sldId id="257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486" r:id="rId12"/>
    <p:sldId id="487" r:id="rId13"/>
    <p:sldId id="310" r:id="rId14"/>
    <p:sldId id="312" r:id="rId15"/>
    <p:sldId id="313" r:id="rId16"/>
    <p:sldId id="314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4" r:id="rId25"/>
    <p:sldId id="323" r:id="rId26"/>
    <p:sldId id="325" r:id="rId27"/>
    <p:sldId id="326" r:id="rId28"/>
    <p:sldId id="334" r:id="rId29"/>
    <p:sldId id="327" r:id="rId30"/>
    <p:sldId id="335" r:id="rId31"/>
    <p:sldId id="336" r:id="rId32"/>
    <p:sldId id="328" r:id="rId33"/>
    <p:sldId id="337" r:id="rId34"/>
    <p:sldId id="338" r:id="rId35"/>
    <p:sldId id="332" r:id="rId36"/>
    <p:sldId id="498" r:id="rId37"/>
    <p:sldId id="499" r:id="rId38"/>
    <p:sldId id="500" r:id="rId39"/>
    <p:sldId id="501" r:id="rId40"/>
    <p:sldId id="502" r:id="rId41"/>
    <p:sldId id="496" r:id="rId42"/>
    <p:sldId id="497" r:id="rId43"/>
    <p:sldId id="339" r:id="rId44"/>
    <p:sldId id="340" r:id="rId45"/>
    <p:sldId id="494" r:id="rId46"/>
    <p:sldId id="341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4" r:id="rId56"/>
    <p:sldId id="351" r:id="rId57"/>
    <p:sldId id="352" r:id="rId58"/>
    <p:sldId id="353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503" r:id="rId69"/>
    <p:sldId id="505" r:id="rId70"/>
    <p:sldId id="506" r:id="rId71"/>
    <p:sldId id="507" r:id="rId72"/>
    <p:sldId id="508" r:id="rId73"/>
    <p:sldId id="509" r:id="rId74"/>
    <p:sldId id="510" r:id="rId75"/>
    <p:sldId id="511" r:id="rId76"/>
    <p:sldId id="504" r:id="rId77"/>
    <p:sldId id="536" r:id="rId78"/>
    <p:sldId id="539" r:id="rId79"/>
    <p:sldId id="537" r:id="rId80"/>
    <p:sldId id="538" r:id="rId81"/>
    <p:sldId id="365" r:id="rId82"/>
    <p:sldId id="366" r:id="rId83"/>
    <p:sldId id="367" r:id="rId84"/>
    <p:sldId id="368" r:id="rId85"/>
    <p:sldId id="369" r:id="rId86"/>
    <p:sldId id="370" r:id="rId87"/>
    <p:sldId id="377" r:id="rId88"/>
    <p:sldId id="376" r:id="rId89"/>
    <p:sldId id="375" r:id="rId90"/>
    <p:sldId id="378" r:id="rId91"/>
    <p:sldId id="379" r:id="rId92"/>
    <p:sldId id="525" r:id="rId93"/>
    <p:sldId id="385" r:id="rId94"/>
    <p:sldId id="380" r:id="rId95"/>
    <p:sldId id="381" r:id="rId96"/>
    <p:sldId id="382" r:id="rId97"/>
    <p:sldId id="383" r:id="rId98"/>
    <p:sldId id="384" r:id="rId99"/>
    <p:sldId id="386" r:id="rId100"/>
    <p:sldId id="387" r:id="rId101"/>
    <p:sldId id="388" r:id="rId102"/>
    <p:sldId id="389" r:id="rId103"/>
    <p:sldId id="390" r:id="rId104"/>
    <p:sldId id="526" r:id="rId105"/>
    <p:sldId id="529" r:id="rId106"/>
    <p:sldId id="528" r:id="rId107"/>
    <p:sldId id="391" r:id="rId108"/>
    <p:sldId id="392" r:id="rId109"/>
    <p:sldId id="401" r:id="rId110"/>
    <p:sldId id="402" r:id="rId111"/>
    <p:sldId id="403" r:id="rId112"/>
    <p:sldId id="404" r:id="rId113"/>
    <p:sldId id="405" r:id="rId114"/>
    <p:sldId id="410" r:id="rId115"/>
    <p:sldId id="406" r:id="rId116"/>
    <p:sldId id="411" r:id="rId117"/>
    <p:sldId id="413" r:id="rId118"/>
    <p:sldId id="414" r:id="rId119"/>
    <p:sldId id="415" r:id="rId120"/>
    <p:sldId id="416" r:id="rId121"/>
    <p:sldId id="417" r:id="rId122"/>
    <p:sldId id="418" r:id="rId123"/>
    <p:sldId id="407" r:id="rId124"/>
    <p:sldId id="408" r:id="rId125"/>
    <p:sldId id="409" r:id="rId126"/>
    <p:sldId id="419" r:id="rId127"/>
    <p:sldId id="420" r:id="rId128"/>
    <p:sldId id="421" r:id="rId129"/>
    <p:sldId id="422" r:id="rId130"/>
    <p:sldId id="423" r:id="rId131"/>
    <p:sldId id="424" r:id="rId132"/>
    <p:sldId id="425" r:id="rId133"/>
    <p:sldId id="426" r:id="rId134"/>
    <p:sldId id="427" r:id="rId135"/>
    <p:sldId id="428" r:id="rId136"/>
    <p:sldId id="429" r:id="rId137"/>
    <p:sldId id="431" r:id="rId138"/>
    <p:sldId id="488" r:id="rId139"/>
    <p:sldId id="430" r:id="rId140"/>
    <p:sldId id="432" r:id="rId141"/>
    <p:sldId id="433" r:id="rId142"/>
    <p:sldId id="434" r:id="rId143"/>
    <p:sldId id="435" r:id="rId144"/>
    <p:sldId id="436" r:id="rId145"/>
    <p:sldId id="437" r:id="rId146"/>
    <p:sldId id="438" r:id="rId147"/>
    <p:sldId id="439" r:id="rId148"/>
    <p:sldId id="483" r:id="rId149"/>
    <p:sldId id="485" r:id="rId150"/>
    <p:sldId id="484" r:id="rId151"/>
    <p:sldId id="441" r:id="rId152"/>
    <p:sldId id="450" r:id="rId153"/>
    <p:sldId id="451" r:id="rId154"/>
    <p:sldId id="453" r:id="rId155"/>
    <p:sldId id="452" r:id="rId156"/>
    <p:sldId id="442" r:id="rId157"/>
    <p:sldId id="443" r:id="rId158"/>
    <p:sldId id="454" r:id="rId159"/>
    <p:sldId id="444" r:id="rId160"/>
    <p:sldId id="446" r:id="rId161"/>
    <p:sldId id="457" r:id="rId162"/>
    <p:sldId id="447" r:id="rId163"/>
    <p:sldId id="458" r:id="rId164"/>
    <p:sldId id="459" r:id="rId165"/>
    <p:sldId id="464" r:id="rId166"/>
    <p:sldId id="460" r:id="rId167"/>
    <p:sldId id="461" r:id="rId168"/>
    <p:sldId id="462" r:id="rId169"/>
    <p:sldId id="463" r:id="rId170"/>
    <p:sldId id="465" r:id="rId171"/>
    <p:sldId id="466" r:id="rId172"/>
    <p:sldId id="467" r:id="rId173"/>
    <p:sldId id="468" r:id="rId174"/>
    <p:sldId id="469" r:id="rId175"/>
    <p:sldId id="470" r:id="rId176"/>
    <p:sldId id="471" r:id="rId177"/>
    <p:sldId id="474" r:id="rId178"/>
    <p:sldId id="475" r:id="rId179"/>
    <p:sldId id="448" r:id="rId180"/>
    <p:sldId id="449" r:id="rId181"/>
    <p:sldId id="472" r:id="rId182"/>
    <p:sldId id="473" r:id="rId183"/>
    <p:sldId id="476" r:id="rId184"/>
    <p:sldId id="477" r:id="rId185"/>
    <p:sldId id="478" r:id="rId186"/>
    <p:sldId id="479" r:id="rId187"/>
    <p:sldId id="480" r:id="rId188"/>
    <p:sldId id="481" r:id="rId189"/>
    <p:sldId id="482" r:id="rId190"/>
    <p:sldId id="489" r:id="rId191"/>
    <p:sldId id="490" r:id="rId192"/>
    <p:sldId id="491" r:id="rId193"/>
    <p:sldId id="492" r:id="rId194"/>
    <p:sldId id="493" r:id="rId195"/>
    <p:sldId id="512" r:id="rId196"/>
    <p:sldId id="513" r:id="rId197"/>
    <p:sldId id="514" r:id="rId198"/>
    <p:sldId id="515" r:id="rId199"/>
    <p:sldId id="516" r:id="rId200"/>
    <p:sldId id="517" r:id="rId201"/>
    <p:sldId id="518" r:id="rId202"/>
    <p:sldId id="519" r:id="rId203"/>
    <p:sldId id="520" r:id="rId204"/>
    <p:sldId id="523" r:id="rId205"/>
    <p:sldId id="521" r:id="rId206"/>
    <p:sldId id="522" r:id="rId207"/>
    <p:sldId id="524" r:id="rId208"/>
    <p:sldId id="530" r:id="rId209"/>
    <p:sldId id="531" r:id="rId210"/>
    <p:sldId id="532" r:id="rId211"/>
    <p:sldId id="533" r:id="rId212"/>
    <p:sldId id="534" r:id="rId213"/>
    <p:sldId id="535" r:id="rId214"/>
    <p:sldId id="302" r:id="rId215"/>
    <p:sldId id="393" r:id="rId216"/>
    <p:sldId id="394" r:id="rId217"/>
    <p:sldId id="395" r:id="rId218"/>
    <p:sldId id="396" r:id="rId219"/>
    <p:sldId id="397" r:id="rId220"/>
    <p:sldId id="398" r:id="rId221"/>
    <p:sldId id="399" r:id="rId222"/>
    <p:sldId id="400" r:id="rId223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646"/>
    <a:srgbClr val="D0EEDC"/>
    <a:srgbClr val="EFF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C54EE-277B-422F-9BFC-A0CD86D83423}" v="55" dt="2024-04-14T17:52:05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2" autoAdjust="0"/>
    <p:restoredTop sz="86420" autoAdjust="0"/>
  </p:normalViewPr>
  <p:slideViewPr>
    <p:cSldViewPr snapToGrid="0">
      <p:cViewPr varScale="1">
        <p:scale>
          <a:sx n="101" d="100"/>
          <a:sy n="101" d="100"/>
        </p:scale>
        <p:origin x="570" y="102"/>
      </p:cViewPr>
      <p:guideLst/>
    </p:cSldViewPr>
  </p:slideViewPr>
  <p:outlineViewPr>
    <p:cViewPr>
      <p:scale>
        <a:sx n="33" d="100"/>
        <a:sy n="33" d="100"/>
      </p:scale>
      <p:origin x="0" y="-18657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microsoft.com/office/2016/11/relationships/changesInfo" Target="changesInfos/changesInfo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microsoft.com/office/2015/10/relationships/revisionInfo" Target="revisionInfo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of Werling" userId="cdca5256-1f5e-4078-8ae7-911d5f643543" providerId="ADAL" clId="{5FEC54EE-277B-422F-9BFC-A0CD86D83423}"/>
    <pc:docChg chg="undo custSel addSld modSld">
      <pc:chgData name="Kristof Werling" userId="cdca5256-1f5e-4078-8ae7-911d5f643543" providerId="ADAL" clId="{5FEC54EE-277B-422F-9BFC-A0CD86D83423}" dt="2024-04-14T17:52:51.648" v="720" actId="1036"/>
      <pc:docMkLst>
        <pc:docMk/>
      </pc:docMkLst>
      <pc:sldChg chg="addSp delSp modSp new mod">
        <pc:chgData name="Kristof Werling" userId="cdca5256-1f5e-4078-8ae7-911d5f643543" providerId="ADAL" clId="{5FEC54EE-277B-422F-9BFC-A0CD86D83423}" dt="2024-04-14T13:27:40.822" v="177" actId="14734"/>
        <pc:sldMkLst>
          <pc:docMk/>
          <pc:sldMk cId="1344881872" sldId="536"/>
        </pc:sldMkLst>
        <pc:spChg chg="mod">
          <ac:chgData name="Kristof Werling" userId="cdca5256-1f5e-4078-8ae7-911d5f643543" providerId="ADAL" clId="{5FEC54EE-277B-422F-9BFC-A0CD86D83423}" dt="2024-04-14T13:21:37.062" v="21" actId="20577"/>
          <ac:spMkLst>
            <pc:docMk/>
            <pc:sldMk cId="1344881872" sldId="536"/>
            <ac:spMk id="2" creationId="{D0DA3EAC-EB06-A22A-71E3-46E221A9826A}"/>
          </ac:spMkLst>
        </pc:spChg>
        <pc:spChg chg="add del">
          <ac:chgData name="Kristof Werling" userId="cdca5256-1f5e-4078-8ae7-911d5f643543" providerId="ADAL" clId="{5FEC54EE-277B-422F-9BFC-A0CD86D83423}" dt="2024-04-14T13:24:09.600" v="24" actId="3680"/>
          <ac:spMkLst>
            <pc:docMk/>
            <pc:sldMk cId="1344881872" sldId="536"/>
            <ac:spMk id="3" creationId="{5AD457A3-408A-CDF4-ED0E-B17862895626}"/>
          </ac:spMkLst>
        </pc:spChg>
        <pc:graphicFrameChg chg="add del mod ord modGraphic">
          <ac:chgData name="Kristof Werling" userId="cdca5256-1f5e-4078-8ae7-911d5f643543" providerId="ADAL" clId="{5FEC54EE-277B-422F-9BFC-A0CD86D83423}" dt="2024-04-14T13:23:56.062" v="23" actId="3680"/>
          <ac:graphicFrameMkLst>
            <pc:docMk/>
            <pc:sldMk cId="1344881872" sldId="536"/>
            <ac:graphicFrameMk id="4" creationId="{25419F03-1878-FAAE-2328-3E435D471080}"/>
          </ac:graphicFrameMkLst>
        </pc:graphicFrameChg>
        <pc:graphicFrameChg chg="add mod ord modGraphic">
          <ac:chgData name="Kristof Werling" userId="cdca5256-1f5e-4078-8ae7-911d5f643543" providerId="ADAL" clId="{5FEC54EE-277B-422F-9BFC-A0CD86D83423}" dt="2024-04-14T13:27:40.822" v="177" actId="14734"/>
          <ac:graphicFrameMkLst>
            <pc:docMk/>
            <pc:sldMk cId="1344881872" sldId="536"/>
            <ac:graphicFrameMk id="5" creationId="{95DA0879-1DA1-0DED-0ADD-26A02B255F62}"/>
          </ac:graphicFrameMkLst>
        </pc:graphicFrameChg>
      </pc:sldChg>
      <pc:sldChg chg="addSp delSp modSp new mod">
        <pc:chgData name="Kristof Werling" userId="cdca5256-1f5e-4078-8ae7-911d5f643543" providerId="ADAL" clId="{5FEC54EE-277B-422F-9BFC-A0CD86D83423}" dt="2024-04-14T13:31:49.357" v="229" actId="20577"/>
        <pc:sldMkLst>
          <pc:docMk/>
          <pc:sldMk cId="2566097451" sldId="537"/>
        </pc:sldMkLst>
        <pc:spChg chg="mod">
          <ac:chgData name="Kristof Werling" userId="cdca5256-1f5e-4078-8ae7-911d5f643543" providerId="ADAL" clId="{5FEC54EE-277B-422F-9BFC-A0CD86D83423}" dt="2024-04-14T13:30:41.560" v="212" actId="20577"/>
          <ac:spMkLst>
            <pc:docMk/>
            <pc:sldMk cId="2566097451" sldId="537"/>
            <ac:spMk id="2" creationId="{C01BF337-D917-21BA-A9E1-598A76047865}"/>
          </ac:spMkLst>
        </pc:spChg>
        <pc:spChg chg="del">
          <ac:chgData name="Kristof Werling" userId="cdca5256-1f5e-4078-8ae7-911d5f643543" providerId="ADAL" clId="{5FEC54EE-277B-422F-9BFC-A0CD86D83423}" dt="2024-04-14T13:30:59.409" v="213" actId="3680"/>
          <ac:spMkLst>
            <pc:docMk/>
            <pc:sldMk cId="2566097451" sldId="537"/>
            <ac:spMk id="3" creationId="{705B0004-3845-9A3F-A8F1-595551DD5ED1}"/>
          </ac:spMkLst>
        </pc:spChg>
        <pc:graphicFrameChg chg="add mod ord modGraphic">
          <ac:chgData name="Kristof Werling" userId="cdca5256-1f5e-4078-8ae7-911d5f643543" providerId="ADAL" clId="{5FEC54EE-277B-422F-9BFC-A0CD86D83423}" dt="2024-04-14T13:31:49.357" v="229" actId="20577"/>
          <ac:graphicFrameMkLst>
            <pc:docMk/>
            <pc:sldMk cId="2566097451" sldId="537"/>
            <ac:graphicFrameMk id="4" creationId="{2DA84E34-1A94-498F-F9B2-881F5623D16D}"/>
          </ac:graphicFrameMkLst>
        </pc:graphicFrameChg>
      </pc:sldChg>
      <pc:sldChg chg="addSp delSp modSp new mod">
        <pc:chgData name="Kristof Werling" userId="cdca5256-1f5e-4078-8ae7-911d5f643543" providerId="ADAL" clId="{5FEC54EE-277B-422F-9BFC-A0CD86D83423}" dt="2024-04-14T13:43:08.362" v="487" actId="20577"/>
        <pc:sldMkLst>
          <pc:docMk/>
          <pc:sldMk cId="2783381199" sldId="538"/>
        </pc:sldMkLst>
        <pc:spChg chg="mod">
          <ac:chgData name="Kristof Werling" userId="cdca5256-1f5e-4078-8ae7-911d5f643543" providerId="ADAL" clId="{5FEC54EE-277B-422F-9BFC-A0CD86D83423}" dt="2024-04-14T13:43:08.362" v="487" actId="20577"/>
          <ac:spMkLst>
            <pc:docMk/>
            <pc:sldMk cId="2783381199" sldId="538"/>
            <ac:spMk id="2" creationId="{AE66E0C8-8832-6B14-3254-B6E3C25F63D8}"/>
          </ac:spMkLst>
        </pc:spChg>
        <pc:spChg chg="del">
          <ac:chgData name="Kristof Werling" userId="cdca5256-1f5e-4078-8ae7-911d5f643543" providerId="ADAL" clId="{5FEC54EE-277B-422F-9BFC-A0CD86D83423}" dt="2024-04-14T13:32:30.619" v="231" actId="3680"/>
          <ac:spMkLst>
            <pc:docMk/>
            <pc:sldMk cId="2783381199" sldId="538"/>
            <ac:spMk id="3" creationId="{95FA1C9F-012A-4FEB-E1FC-6A72E1643CF4}"/>
          </ac:spMkLst>
        </pc:spChg>
        <pc:graphicFrameChg chg="add mod ord modGraphic">
          <ac:chgData name="Kristof Werling" userId="cdca5256-1f5e-4078-8ae7-911d5f643543" providerId="ADAL" clId="{5FEC54EE-277B-422F-9BFC-A0CD86D83423}" dt="2024-04-14T13:42:53.428" v="440" actId="1076"/>
          <ac:graphicFrameMkLst>
            <pc:docMk/>
            <pc:sldMk cId="2783381199" sldId="538"/>
            <ac:graphicFrameMk id="4" creationId="{DE59D2B7-6777-5DC2-5818-A22BB097E8CE}"/>
          </ac:graphicFrameMkLst>
        </pc:graphicFrameChg>
      </pc:sldChg>
      <pc:sldChg chg="addSp delSp modSp new mod">
        <pc:chgData name="Kristof Werling" userId="cdca5256-1f5e-4078-8ae7-911d5f643543" providerId="ADAL" clId="{5FEC54EE-277B-422F-9BFC-A0CD86D83423}" dt="2024-04-14T17:52:51.648" v="720" actId="1036"/>
        <pc:sldMkLst>
          <pc:docMk/>
          <pc:sldMk cId="1996302421" sldId="539"/>
        </pc:sldMkLst>
        <pc:spChg chg="mod">
          <ac:chgData name="Kristof Werling" userId="cdca5256-1f5e-4078-8ae7-911d5f643543" providerId="ADAL" clId="{5FEC54EE-277B-422F-9BFC-A0CD86D83423}" dt="2024-04-14T17:43:37.263" v="528" actId="20577"/>
          <ac:spMkLst>
            <pc:docMk/>
            <pc:sldMk cId="1996302421" sldId="539"/>
            <ac:spMk id="2" creationId="{0792A529-9D76-9CAF-86FF-65555B18D062}"/>
          </ac:spMkLst>
        </pc:spChg>
        <pc:spChg chg="add mod">
          <ac:chgData name="Kristof Werling" userId="cdca5256-1f5e-4078-8ae7-911d5f643543" providerId="ADAL" clId="{5FEC54EE-277B-422F-9BFC-A0CD86D83423}" dt="2024-04-14T17:52:51.648" v="720" actId="1036"/>
          <ac:spMkLst>
            <pc:docMk/>
            <pc:sldMk cId="1996302421" sldId="539"/>
            <ac:spMk id="3" creationId="{74779953-4802-756E-5D1B-49699AE6F474}"/>
          </ac:spMkLst>
        </pc:spChg>
        <pc:spChg chg="del">
          <ac:chgData name="Kristof Werling" userId="cdca5256-1f5e-4078-8ae7-911d5f643543" providerId="ADAL" clId="{5FEC54EE-277B-422F-9BFC-A0CD86D83423}" dt="2024-04-14T17:43:53.064" v="529" actId="3680"/>
          <ac:spMkLst>
            <pc:docMk/>
            <pc:sldMk cId="1996302421" sldId="539"/>
            <ac:spMk id="3" creationId="{7710A032-8860-770C-7553-B046C8131886}"/>
          </ac:spMkLst>
        </pc:spChg>
        <pc:graphicFrameChg chg="add mod ord modGraphic">
          <ac:chgData name="Kristof Werling" userId="cdca5256-1f5e-4078-8ae7-911d5f643543" providerId="ADAL" clId="{5FEC54EE-277B-422F-9BFC-A0CD86D83423}" dt="2024-04-14T17:49:07.541" v="696" actId="403"/>
          <ac:graphicFrameMkLst>
            <pc:docMk/>
            <pc:sldMk cId="1996302421" sldId="539"/>
            <ac:graphicFrameMk id="4" creationId="{29BACEB7-CC3B-7B0A-939B-3F16FAF14C5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EEB27-B533-4AED-AF41-B6E5238B84FF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F2899C-D9C6-4C92-B751-6F44FA61C6BC}">
      <dgm:prSet/>
      <dgm:spPr/>
      <dgm:t>
        <a:bodyPr/>
        <a:lstStyle/>
        <a:p>
          <a:r>
            <a:rPr lang="de-DE" dirty="0"/>
            <a:t>Run </a:t>
          </a:r>
          <a:r>
            <a:rPr lang="de-DE" dirty="0" err="1"/>
            <a:t>the</a:t>
          </a:r>
          <a:r>
            <a:rPr lang="de-DE" dirty="0"/>
            <a:t> D010 </a:t>
          </a:r>
          <a:r>
            <a:rPr lang="de-DE" dirty="0" err="1"/>
            <a:t>Example</a:t>
          </a:r>
          <a:r>
            <a:rPr lang="de-DE" dirty="0"/>
            <a:t> code. </a:t>
          </a:r>
          <a:r>
            <a:rPr lang="de-DE" dirty="0" err="1"/>
            <a:t>Familirize</a:t>
          </a:r>
          <a:r>
            <a:rPr lang="de-DE" dirty="0"/>
            <a:t> </a:t>
          </a:r>
          <a:r>
            <a:rPr lang="de-DE" dirty="0" err="1"/>
            <a:t>yourself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behavior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IDE </a:t>
          </a:r>
          <a:r>
            <a:rPr lang="de-DE" dirty="0" err="1"/>
            <a:t>when</a:t>
          </a:r>
          <a:r>
            <a:rPr lang="de-DE" dirty="0"/>
            <a:t> </a:t>
          </a:r>
          <a:r>
            <a:rPr lang="de-DE" dirty="0" err="1"/>
            <a:t>file</a:t>
          </a:r>
          <a:r>
            <a:rPr lang="de-DE" dirty="0"/>
            <a:t> </a:t>
          </a:r>
          <a:r>
            <a:rPr lang="de-DE" dirty="0" err="1"/>
            <a:t>content</a:t>
          </a:r>
          <a:r>
            <a:rPr lang="de-DE" dirty="0"/>
            <a:t>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changed</a:t>
          </a:r>
          <a:r>
            <a:rPr lang="de-DE" dirty="0"/>
            <a:t>.</a:t>
          </a:r>
          <a:endParaRPr lang="en-US" dirty="0"/>
        </a:p>
      </dgm:t>
    </dgm:pt>
    <dgm:pt modelId="{53FCF2FD-AB60-4F4B-AB8F-A921FEDFD852}" type="parTrans" cxnId="{A55558FD-FA9E-4A7C-8BB1-0F0D232EF60B}">
      <dgm:prSet/>
      <dgm:spPr/>
      <dgm:t>
        <a:bodyPr/>
        <a:lstStyle/>
        <a:p>
          <a:endParaRPr lang="en-US"/>
        </a:p>
      </dgm:t>
    </dgm:pt>
    <dgm:pt modelId="{271A99BE-7C77-4880-B625-DB50B79B0C85}" type="sibTrans" cxnId="{A55558FD-FA9E-4A7C-8BB1-0F0D232EF60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149F0066-3A1D-4E6E-BDC7-BC7F593DE4E9}">
      <dgm:prSet/>
      <dgm:spPr/>
      <dgm:t>
        <a:bodyPr/>
        <a:lstStyle/>
        <a:p>
          <a:r>
            <a:rPr lang="de-DE" dirty="0"/>
            <a:t>Modify and </a:t>
          </a:r>
          <a:r>
            <a:rPr lang="de-DE" dirty="0" err="1"/>
            <a:t>add</a:t>
          </a:r>
          <a:r>
            <a:rPr lang="de-DE" dirty="0"/>
            <a:t> </a:t>
          </a:r>
          <a:r>
            <a:rPr lang="de-DE" dirty="0" err="1"/>
            <a:t>content</a:t>
          </a:r>
          <a:r>
            <a:rPr lang="de-DE" dirty="0"/>
            <a:t> in </a:t>
          </a:r>
          <a:r>
            <a:rPr lang="de-DE" dirty="0" err="1"/>
            <a:t>the</a:t>
          </a:r>
          <a:r>
            <a:rPr lang="de-DE" dirty="0"/>
            <a:t> CSS </a:t>
          </a:r>
          <a:r>
            <a:rPr lang="de-DE" dirty="0" err="1"/>
            <a:t>file</a:t>
          </a:r>
          <a:r>
            <a:rPr lang="de-DE" dirty="0"/>
            <a:t>. </a:t>
          </a:r>
          <a:r>
            <a:rPr lang="de-DE" dirty="0" err="1"/>
            <a:t>Make</a:t>
          </a:r>
          <a:r>
            <a:rPr lang="de-DE" dirty="0"/>
            <a:t> </a:t>
          </a:r>
          <a:r>
            <a:rPr lang="de-DE" dirty="0" err="1"/>
            <a:t>use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different </a:t>
          </a:r>
          <a:r>
            <a:rPr lang="de-DE" dirty="0" err="1"/>
            <a:t>selectors</a:t>
          </a:r>
          <a:r>
            <a:rPr lang="de-DE" dirty="0"/>
            <a:t>.</a:t>
          </a:r>
          <a:endParaRPr lang="en-US" dirty="0"/>
        </a:p>
      </dgm:t>
    </dgm:pt>
    <dgm:pt modelId="{455A4196-9D0D-45C8-AFFB-9171ED419B86}" type="parTrans" cxnId="{F5E43085-4F12-4CA3-A166-E72B63816EBB}">
      <dgm:prSet/>
      <dgm:spPr/>
      <dgm:t>
        <a:bodyPr/>
        <a:lstStyle/>
        <a:p>
          <a:endParaRPr lang="en-US"/>
        </a:p>
      </dgm:t>
    </dgm:pt>
    <dgm:pt modelId="{3352A326-FDA2-4619-AB61-AE5852714A6F}" type="sibTrans" cxnId="{F5E43085-4F12-4CA3-A166-E72B63816EB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8621013-357E-453C-8261-1B75902D440F}">
      <dgm:prSet/>
      <dgm:spPr/>
      <dgm:t>
        <a:bodyPr/>
        <a:lstStyle/>
        <a:p>
          <a:r>
            <a:rPr lang="de-DE" dirty="0"/>
            <a:t>Figure out, </a:t>
          </a:r>
          <a:r>
            <a:rPr lang="de-DE" dirty="0" err="1"/>
            <a:t>what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Javascript</a:t>
          </a:r>
          <a:r>
            <a:rPr lang="de-DE" dirty="0"/>
            <a:t> code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doing</a:t>
          </a:r>
          <a:endParaRPr lang="en-US" dirty="0"/>
        </a:p>
      </dgm:t>
    </dgm:pt>
    <dgm:pt modelId="{52D57FDA-2D0B-45EF-8007-DBC4C068AD91}" type="parTrans" cxnId="{86CB3468-8CA5-4680-A074-320D05BCF397}">
      <dgm:prSet/>
      <dgm:spPr/>
      <dgm:t>
        <a:bodyPr/>
        <a:lstStyle/>
        <a:p>
          <a:endParaRPr lang="en-US"/>
        </a:p>
      </dgm:t>
    </dgm:pt>
    <dgm:pt modelId="{252D0586-0DFD-49D7-97A6-4E2AF9245A9F}" type="sibTrans" cxnId="{86CB3468-8CA5-4680-A074-320D05BCF39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A65872C-ED55-4EA0-B0B8-A2695A12EDBA}">
      <dgm:prSet/>
      <dgm:spPr/>
      <dgm:t>
        <a:bodyPr/>
        <a:lstStyle/>
        <a:p>
          <a:r>
            <a:rPr lang="de-DE"/>
            <a:t>Have a look at the Bootstrap manual pages and implement that the lable showing the greeting text also changes the background color (or font color) when the button is pressed. </a:t>
          </a:r>
          <a:endParaRPr lang="en-US"/>
        </a:p>
      </dgm:t>
    </dgm:pt>
    <dgm:pt modelId="{AC7E1289-AFA8-45DE-98E9-8BA7E99D02CE}" type="parTrans" cxnId="{AC203023-A908-4EB3-9F21-1BE8CD826EFE}">
      <dgm:prSet/>
      <dgm:spPr/>
      <dgm:t>
        <a:bodyPr/>
        <a:lstStyle/>
        <a:p>
          <a:endParaRPr lang="en-US"/>
        </a:p>
      </dgm:t>
    </dgm:pt>
    <dgm:pt modelId="{6B6CAD1C-27A6-43F1-8335-1C0EE076AD50}" type="sibTrans" cxnId="{AC203023-A908-4EB3-9F21-1BE8CD826EFE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E3698372-6BC4-4AD4-A7C6-7356045F6001}">
      <dgm:prSet/>
      <dgm:spPr/>
      <dgm:t>
        <a:bodyPr/>
        <a:lstStyle/>
        <a:p>
          <a:r>
            <a:rPr lang="de-DE"/>
            <a:t>Split this functionality over two different buttons.</a:t>
          </a:r>
          <a:endParaRPr lang="en-US"/>
        </a:p>
      </dgm:t>
    </dgm:pt>
    <dgm:pt modelId="{B3787AF3-4C89-4CDF-A79A-1699E8D9CD98}" type="parTrans" cxnId="{B0CB7A78-D84F-46D8-ABE2-9042FEFA311E}">
      <dgm:prSet/>
      <dgm:spPr/>
      <dgm:t>
        <a:bodyPr/>
        <a:lstStyle/>
        <a:p>
          <a:endParaRPr lang="en-US"/>
        </a:p>
      </dgm:t>
    </dgm:pt>
    <dgm:pt modelId="{E55E0372-5388-43FE-88F1-7519843E61EA}" type="sibTrans" cxnId="{B0CB7A78-D84F-46D8-ABE2-9042FEFA311E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54F6C753-67D8-4C55-BC9C-4A6426C37D38}" type="pres">
      <dgm:prSet presAssocID="{9F8EEB27-B533-4AED-AF41-B6E5238B84FF}" presName="Name0" presStyleCnt="0">
        <dgm:presLayoutVars>
          <dgm:animLvl val="lvl"/>
          <dgm:resizeHandles val="exact"/>
        </dgm:presLayoutVars>
      </dgm:prSet>
      <dgm:spPr/>
    </dgm:pt>
    <dgm:pt modelId="{833B394C-C629-4C58-9A3F-A29090BF6D5A}" type="pres">
      <dgm:prSet presAssocID="{5CF2899C-D9C6-4C92-B751-6F44FA61C6BC}" presName="compositeNode" presStyleCnt="0">
        <dgm:presLayoutVars>
          <dgm:bulletEnabled val="1"/>
        </dgm:presLayoutVars>
      </dgm:prSet>
      <dgm:spPr/>
    </dgm:pt>
    <dgm:pt modelId="{82A99EF1-49B3-44C7-AD8D-802AAC19A3ED}" type="pres">
      <dgm:prSet presAssocID="{5CF2899C-D9C6-4C92-B751-6F44FA61C6BC}" presName="bgRect" presStyleLbl="alignNode1" presStyleIdx="0" presStyleCnt="5"/>
      <dgm:spPr/>
    </dgm:pt>
    <dgm:pt modelId="{BADD4F2A-0C3B-4D15-AC34-85F66F086BCD}" type="pres">
      <dgm:prSet presAssocID="{271A99BE-7C77-4880-B625-DB50B79B0C85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870ACB2-0D3B-499A-AC00-6FD72718950A}" type="pres">
      <dgm:prSet presAssocID="{5CF2899C-D9C6-4C92-B751-6F44FA61C6BC}" presName="nodeRect" presStyleLbl="alignNode1" presStyleIdx="0" presStyleCnt="5">
        <dgm:presLayoutVars>
          <dgm:bulletEnabled val="1"/>
        </dgm:presLayoutVars>
      </dgm:prSet>
      <dgm:spPr/>
    </dgm:pt>
    <dgm:pt modelId="{127A0C9A-DA84-4E73-AAE0-49F4A5459EA8}" type="pres">
      <dgm:prSet presAssocID="{271A99BE-7C77-4880-B625-DB50B79B0C85}" presName="sibTrans" presStyleCnt="0"/>
      <dgm:spPr/>
    </dgm:pt>
    <dgm:pt modelId="{6D73462E-2E23-4EC8-A170-1BDEEBE8444D}" type="pres">
      <dgm:prSet presAssocID="{149F0066-3A1D-4E6E-BDC7-BC7F593DE4E9}" presName="compositeNode" presStyleCnt="0">
        <dgm:presLayoutVars>
          <dgm:bulletEnabled val="1"/>
        </dgm:presLayoutVars>
      </dgm:prSet>
      <dgm:spPr/>
    </dgm:pt>
    <dgm:pt modelId="{F461B764-E64C-4C1D-895C-A163C6AE9431}" type="pres">
      <dgm:prSet presAssocID="{149F0066-3A1D-4E6E-BDC7-BC7F593DE4E9}" presName="bgRect" presStyleLbl="alignNode1" presStyleIdx="1" presStyleCnt="5"/>
      <dgm:spPr/>
    </dgm:pt>
    <dgm:pt modelId="{3934B423-79A8-4A0E-8887-30885AB714ED}" type="pres">
      <dgm:prSet presAssocID="{3352A326-FDA2-4619-AB61-AE5852714A6F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A05C1767-821C-426B-8993-282F36F8699C}" type="pres">
      <dgm:prSet presAssocID="{149F0066-3A1D-4E6E-BDC7-BC7F593DE4E9}" presName="nodeRect" presStyleLbl="alignNode1" presStyleIdx="1" presStyleCnt="5">
        <dgm:presLayoutVars>
          <dgm:bulletEnabled val="1"/>
        </dgm:presLayoutVars>
      </dgm:prSet>
      <dgm:spPr/>
    </dgm:pt>
    <dgm:pt modelId="{125C8FFD-C255-4A60-94F9-3E9E5AEF711F}" type="pres">
      <dgm:prSet presAssocID="{3352A326-FDA2-4619-AB61-AE5852714A6F}" presName="sibTrans" presStyleCnt="0"/>
      <dgm:spPr/>
    </dgm:pt>
    <dgm:pt modelId="{055CC716-FF9E-486A-83DA-8CAD5A03DF0D}" type="pres">
      <dgm:prSet presAssocID="{F8621013-357E-453C-8261-1B75902D440F}" presName="compositeNode" presStyleCnt="0">
        <dgm:presLayoutVars>
          <dgm:bulletEnabled val="1"/>
        </dgm:presLayoutVars>
      </dgm:prSet>
      <dgm:spPr/>
    </dgm:pt>
    <dgm:pt modelId="{E2D39A9E-210C-4F2A-A803-160B0578A39D}" type="pres">
      <dgm:prSet presAssocID="{F8621013-357E-453C-8261-1B75902D440F}" presName="bgRect" presStyleLbl="alignNode1" presStyleIdx="2" presStyleCnt="5"/>
      <dgm:spPr/>
    </dgm:pt>
    <dgm:pt modelId="{C8E7C620-8EA3-425C-9D0E-24F056B39508}" type="pres">
      <dgm:prSet presAssocID="{252D0586-0DFD-49D7-97A6-4E2AF9245A9F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844E8D58-790A-4DC7-96F1-E2DEFDC6336E}" type="pres">
      <dgm:prSet presAssocID="{F8621013-357E-453C-8261-1B75902D440F}" presName="nodeRect" presStyleLbl="alignNode1" presStyleIdx="2" presStyleCnt="5">
        <dgm:presLayoutVars>
          <dgm:bulletEnabled val="1"/>
        </dgm:presLayoutVars>
      </dgm:prSet>
      <dgm:spPr/>
    </dgm:pt>
    <dgm:pt modelId="{93ED8778-FA4D-4FDF-BF1C-D8A319099023}" type="pres">
      <dgm:prSet presAssocID="{252D0586-0DFD-49D7-97A6-4E2AF9245A9F}" presName="sibTrans" presStyleCnt="0"/>
      <dgm:spPr/>
    </dgm:pt>
    <dgm:pt modelId="{91236B26-65D9-4130-A529-BC715AAEA90F}" type="pres">
      <dgm:prSet presAssocID="{7A65872C-ED55-4EA0-B0B8-A2695A12EDBA}" presName="compositeNode" presStyleCnt="0">
        <dgm:presLayoutVars>
          <dgm:bulletEnabled val="1"/>
        </dgm:presLayoutVars>
      </dgm:prSet>
      <dgm:spPr/>
    </dgm:pt>
    <dgm:pt modelId="{669A531B-1BD0-4B36-938B-31FADEDC5D7A}" type="pres">
      <dgm:prSet presAssocID="{7A65872C-ED55-4EA0-B0B8-A2695A12EDBA}" presName="bgRect" presStyleLbl="alignNode1" presStyleIdx="3" presStyleCnt="5"/>
      <dgm:spPr/>
    </dgm:pt>
    <dgm:pt modelId="{105B10DB-AD32-4082-8DCC-4BB04E2B5AA8}" type="pres">
      <dgm:prSet presAssocID="{6B6CAD1C-27A6-43F1-8335-1C0EE076AD50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77A13D53-480A-4B76-9758-7FA47ACCF561}" type="pres">
      <dgm:prSet presAssocID="{7A65872C-ED55-4EA0-B0B8-A2695A12EDBA}" presName="nodeRect" presStyleLbl="alignNode1" presStyleIdx="3" presStyleCnt="5">
        <dgm:presLayoutVars>
          <dgm:bulletEnabled val="1"/>
        </dgm:presLayoutVars>
      </dgm:prSet>
      <dgm:spPr/>
    </dgm:pt>
    <dgm:pt modelId="{ABBAAAD7-3B33-4DE8-A186-E8D62392DB95}" type="pres">
      <dgm:prSet presAssocID="{6B6CAD1C-27A6-43F1-8335-1C0EE076AD50}" presName="sibTrans" presStyleCnt="0"/>
      <dgm:spPr/>
    </dgm:pt>
    <dgm:pt modelId="{B0B5D142-588F-4599-BB36-6EEBDF9CFFA7}" type="pres">
      <dgm:prSet presAssocID="{E3698372-6BC4-4AD4-A7C6-7356045F6001}" presName="compositeNode" presStyleCnt="0">
        <dgm:presLayoutVars>
          <dgm:bulletEnabled val="1"/>
        </dgm:presLayoutVars>
      </dgm:prSet>
      <dgm:spPr/>
    </dgm:pt>
    <dgm:pt modelId="{B4CB0257-0CA5-4545-87F6-A42BEC92DC49}" type="pres">
      <dgm:prSet presAssocID="{E3698372-6BC4-4AD4-A7C6-7356045F6001}" presName="bgRect" presStyleLbl="alignNode1" presStyleIdx="4" presStyleCnt="5"/>
      <dgm:spPr/>
    </dgm:pt>
    <dgm:pt modelId="{DB7FF999-3A67-4D6D-9DD7-55CDBDF2623C}" type="pres">
      <dgm:prSet presAssocID="{E55E0372-5388-43FE-88F1-7519843E61EA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83F3713B-91C3-4068-8C10-2CC67A7B6EF5}" type="pres">
      <dgm:prSet presAssocID="{E3698372-6BC4-4AD4-A7C6-7356045F6001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2B967A0A-9D70-43E0-93A5-09D3C80D5C62}" type="presOf" srcId="{E55E0372-5388-43FE-88F1-7519843E61EA}" destId="{DB7FF999-3A67-4D6D-9DD7-55CDBDF2623C}" srcOrd="0" destOrd="0" presId="urn:microsoft.com/office/officeart/2016/7/layout/LinearBlockProcessNumbered"/>
    <dgm:cxn modelId="{7F62990C-D57C-4264-8EB6-05ADE943CD30}" type="presOf" srcId="{7A65872C-ED55-4EA0-B0B8-A2695A12EDBA}" destId="{77A13D53-480A-4B76-9758-7FA47ACCF561}" srcOrd="1" destOrd="0" presId="urn:microsoft.com/office/officeart/2016/7/layout/LinearBlockProcessNumbered"/>
    <dgm:cxn modelId="{8DCE0910-D0A9-47EF-B31D-919B1B4A58A6}" type="presOf" srcId="{271A99BE-7C77-4880-B625-DB50B79B0C85}" destId="{BADD4F2A-0C3B-4D15-AC34-85F66F086BCD}" srcOrd="0" destOrd="0" presId="urn:microsoft.com/office/officeart/2016/7/layout/LinearBlockProcessNumbered"/>
    <dgm:cxn modelId="{AC203023-A908-4EB3-9F21-1BE8CD826EFE}" srcId="{9F8EEB27-B533-4AED-AF41-B6E5238B84FF}" destId="{7A65872C-ED55-4EA0-B0B8-A2695A12EDBA}" srcOrd="3" destOrd="0" parTransId="{AC7E1289-AFA8-45DE-98E9-8BA7E99D02CE}" sibTransId="{6B6CAD1C-27A6-43F1-8335-1C0EE076AD50}"/>
    <dgm:cxn modelId="{875BAA38-3405-4F71-ABE6-16DA5AA67FEF}" type="presOf" srcId="{149F0066-3A1D-4E6E-BDC7-BC7F593DE4E9}" destId="{F461B764-E64C-4C1D-895C-A163C6AE9431}" srcOrd="0" destOrd="0" presId="urn:microsoft.com/office/officeart/2016/7/layout/LinearBlockProcessNumbered"/>
    <dgm:cxn modelId="{FF78FA39-AADF-4DFE-BB55-0AC8124BC620}" type="presOf" srcId="{5CF2899C-D9C6-4C92-B751-6F44FA61C6BC}" destId="{6870ACB2-0D3B-499A-AC00-6FD72718950A}" srcOrd="1" destOrd="0" presId="urn:microsoft.com/office/officeart/2016/7/layout/LinearBlockProcessNumbered"/>
    <dgm:cxn modelId="{6011453A-40BF-4FDC-BD9C-7FA53B4D8F02}" type="presOf" srcId="{149F0066-3A1D-4E6E-BDC7-BC7F593DE4E9}" destId="{A05C1767-821C-426B-8993-282F36F8699C}" srcOrd="1" destOrd="0" presId="urn:microsoft.com/office/officeart/2016/7/layout/LinearBlockProcessNumbered"/>
    <dgm:cxn modelId="{4609353D-1620-4F5C-8E27-00891C24F3A4}" type="presOf" srcId="{5CF2899C-D9C6-4C92-B751-6F44FA61C6BC}" destId="{82A99EF1-49B3-44C7-AD8D-802AAC19A3ED}" srcOrd="0" destOrd="0" presId="urn:microsoft.com/office/officeart/2016/7/layout/LinearBlockProcessNumbered"/>
    <dgm:cxn modelId="{FC18803D-E616-413D-A801-E20CD2CD10AF}" type="presOf" srcId="{252D0586-0DFD-49D7-97A6-4E2AF9245A9F}" destId="{C8E7C620-8EA3-425C-9D0E-24F056B39508}" srcOrd="0" destOrd="0" presId="urn:microsoft.com/office/officeart/2016/7/layout/LinearBlockProcessNumbered"/>
    <dgm:cxn modelId="{82615C64-A3E3-40D7-91EB-18286E5E95F6}" type="presOf" srcId="{E3698372-6BC4-4AD4-A7C6-7356045F6001}" destId="{83F3713B-91C3-4068-8C10-2CC67A7B6EF5}" srcOrd="1" destOrd="0" presId="urn:microsoft.com/office/officeart/2016/7/layout/LinearBlockProcessNumbered"/>
    <dgm:cxn modelId="{86CB3468-8CA5-4680-A074-320D05BCF397}" srcId="{9F8EEB27-B533-4AED-AF41-B6E5238B84FF}" destId="{F8621013-357E-453C-8261-1B75902D440F}" srcOrd="2" destOrd="0" parTransId="{52D57FDA-2D0B-45EF-8007-DBC4C068AD91}" sibTransId="{252D0586-0DFD-49D7-97A6-4E2AF9245A9F}"/>
    <dgm:cxn modelId="{452F6752-DA21-4A2A-90D6-F29EA0411045}" type="presOf" srcId="{F8621013-357E-453C-8261-1B75902D440F}" destId="{E2D39A9E-210C-4F2A-A803-160B0578A39D}" srcOrd="0" destOrd="0" presId="urn:microsoft.com/office/officeart/2016/7/layout/LinearBlockProcessNumbered"/>
    <dgm:cxn modelId="{7DCDAA73-8C75-4A00-A64D-5C2E6C8761E6}" type="presOf" srcId="{3352A326-FDA2-4619-AB61-AE5852714A6F}" destId="{3934B423-79A8-4A0E-8887-30885AB714ED}" srcOrd="0" destOrd="0" presId="urn:microsoft.com/office/officeart/2016/7/layout/LinearBlockProcessNumbered"/>
    <dgm:cxn modelId="{B0CB7A78-D84F-46D8-ABE2-9042FEFA311E}" srcId="{9F8EEB27-B533-4AED-AF41-B6E5238B84FF}" destId="{E3698372-6BC4-4AD4-A7C6-7356045F6001}" srcOrd="4" destOrd="0" parTransId="{B3787AF3-4C89-4CDF-A79A-1699E8D9CD98}" sibTransId="{E55E0372-5388-43FE-88F1-7519843E61EA}"/>
    <dgm:cxn modelId="{F5E43085-4F12-4CA3-A166-E72B63816EBB}" srcId="{9F8EEB27-B533-4AED-AF41-B6E5238B84FF}" destId="{149F0066-3A1D-4E6E-BDC7-BC7F593DE4E9}" srcOrd="1" destOrd="0" parTransId="{455A4196-9D0D-45C8-AFFB-9171ED419B86}" sibTransId="{3352A326-FDA2-4619-AB61-AE5852714A6F}"/>
    <dgm:cxn modelId="{4F738696-7352-414D-B60D-5BB3E312C481}" type="presOf" srcId="{7A65872C-ED55-4EA0-B0B8-A2695A12EDBA}" destId="{669A531B-1BD0-4B36-938B-31FADEDC5D7A}" srcOrd="0" destOrd="0" presId="urn:microsoft.com/office/officeart/2016/7/layout/LinearBlockProcessNumbered"/>
    <dgm:cxn modelId="{DFF9049A-186C-4FA7-AA32-1DF4AE94AA73}" type="presOf" srcId="{9F8EEB27-B533-4AED-AF41-B6E5238B84FF}" destId="{54F6C753-67D8-4C55-BC9C-4A6426C37D38}" srcOrd="0" destOrd="0" presId="urn:microsoft.com/office/officeart/2016/7/layout/LinearBlockProcessNumbered"/>
    <dgm:cxn modelId="{E5AAF7B5-209B-412F-8A46-6CEF5B1580B0}" type="presOf" srcId="{F8621013-357E-453C-8261-1B75902D440F}" destId="{844E8D58-790A-4DC7-96F1-E2DEFDC6336E}" srcOrd="1" destOrd="0" presId="urn:microsoft.com/office/officeart/2016/7/layout/LinearBlockProcessNumbered"/>
    <dgm:cxn modelId="{6BD83FCC-BC55-44E0-B1F4-94391D2CF92D}" type="presOf" srcId="{E3698372-6BC4-4AD4-A7C6-7356045F6001}" destId="{B4CB0257-0CA5-4545-87F6-A42BEC92DC49}" srcOrd="0" destOrd="0" presId="urn:microsoft.com/office/officeart/2016/7/layout/LinearBlockProcessNumbered"/>
    <dgm:cxn modelId="{CC089FDB-BD4F-446F-9B7B-1B0FF9912002}" type="presOf" srcId="{6B6CAD1C-27A6-43F1-8335-1C0EE076AD50}" destId="{105B10DB-AD32-4082-8DCC-4BB04E2B5AA8}" srcOrd="0" destOrd="0" presId="urn:microsoft.com/office/officeart/2016/7/layout/LinearBlockProcessNumbered"/>
    <dgm:cxn modelId="{A55558FD-FA9E-4A7C-8BB1-0F0D232EF60B}" srcId="{9F8EEB27-B533-4AED-AF41-B6E5238B84FF}" destId="{5CF2899C-D9C6-4C92-B751-6F44FA61C6BC}" srcOrd="0" destOrd="0" parTransId="{53FCF2FD-AB60-4F4B-AB8F-A921FEDFD852}" sibTransId="{271A99BE-7C77-4880-B625-DB50B79B0C85}"/>
    <dgm:cxn modelId="{E6C0C034-6B47-484E-AB2D-8A13424D2C7F}" type="presParOf" srcId="{54F6C753-67D8-4C55-BC9C-4A6426C37D38}" destId="{833B394C-C629-4C58-9A3F-A29090BF6D5A}" srcOrd="0" destOrd="0" presId="urn:microsoft.com/office/officeart/2016/7/layout/LinearBlockProcessNumbered"/>
    <dgm:cxn modelId="{A774C2BE-3DF2-4D3B-9828-1E1C9AAD4BB0}" type="presParOf" srcId="{833B394C-C629-4C58-9A3F-A29090BF6D5A}" destId="{82A99EF1-49B3-44C7-AD8D-802AAC19A3ED}" srcOrd="0" destOrd="0" presId="urn:microsoft.com/office/officeart/2016/7/layout/LinearBlockProcessNumbered"/>
    <dgm:cxn modelId="{982F9B31-CDB7-4158-8006-ECEF3CD01213}" type="presParOf" srcId="{833B394C-C629-4C58-9A3F-A29090BF6D5A}" destId="{BADD4F2A-0C3B-4D15-AC34-85F66F086BCD}" srcOrd="1" destOrd="0" presId="urn:microsoft.com/office/officeart/2016/7/layout/LinearBlockProcessNumbered"/>
    <dgm:cxn modelId="{82244F72-EC29-46C3-87EA-FBF68F5DBE4D}" type="presParOf" srcId="{833B394C-C629-4C58-9A3F-A29090BF6D5A}" destId="{6870ACB2-0D3B-499A-AC00-6FD72718950A}" srcOrd="2" destOrd="0" presId="urn:microsoft.com/office/officeart/2016/7/layout/LinearBlockProcessNumbered"/>
    <dgm:cxn modelId="{9C2F7C9F-29C0-4E30-998F-A0492285E7FF}" type="presParOf" srcId="{54F6C753-67D8-4C55-BC9C-4A6426C37D38}" destId="{127A0C9A-DA84-4E73-AAE0-49F4A5459EA8}" srcOrd="1" destOrd="0" presId="urn:microsoft.com/office/officeart/2016/7/layout/LinearBlockProcessNumbered"/>
    <dgm:cxn modelId="{894F7646-A7E1-43DE-855D-C4700A0DEF60}" type="presParOf" srcId="{54F6C753-67D8-4C55-BC9C-4A6426C37D38}" destId="{6D73462E-2E23-4EC8-A170-1BDEEBE8444D}" srcOrd="2" destOrd="0" presId="urn:microsoft.com/office/officeart/2016/7/layout/LinearBlockProcessNumbered"/>
    <dgm:cxn modelId="{FC6AFB9E-984E-4B1C-A011-31E472865C39}" type="presParOf" srcId="{6D73462E-2E23-4EC8-A170-1BDEEBE8444D}" destId="{F461B764-E64C-4C1D-895C-A163C6AE9431}" srcOrd="0" destOrd="0" presId="urn:microsoft.com/office/officeart/2016/7/layout/LinearBlockProcessNumbered"/>
    <dgm:cxn modelId="{560AB0DA-4B65-42D5-93AB-812D1EB83266}" type="presParOf" srcId="{6D73462E-2E23-4EC8-A170-1BDEEBE8444D}" destId="{3934B423-79A8-4A0E-8887-30885AB714ED}" srcOrd="1" destOrd="0" presId="urn:microsoft.com/office/officeart/2016/7/layout/LinearBlockProcessNumbered"/>
    <dgm:cxn modelId="{D0C52F39-4AB2-48AD-B845-A02C288E3CF1}" type="presParOf" srcId="{6D73462E-2E23-4EC8-A170-1BDEEBE8444D}" destId="{A05C1767-821C-426B-8993-282F36F8699C}" srcOrd="2" destOrd="0" presId="urn:microsoft.com/office/officeart/2016/7/layout/LinearBlockProcessNumbered"/>
    <dgm:cxn modelId="{131A4134-3094-4506-A7DD-A1B5E7A2EEA4}" type="presParOf" srcId="{54F6C753-67D8-4C55-BC9C-4A6426C37D38}" destId="{125C8FFD-C255-4A60-94F9-3E9E5AEF711F}" srcOrd="3" destOrd="0" presId="urn:microsoft.com/office/officeart/2016/7/layout/LinearBlockProcessNumbered"/>
    <dgm:cxn modelId="{3F300900-9A1B-4649-BD34-30CEF9244919}" type="presParOf" srcId="{54F6C753-67D8-4C55-BC9C-4A6426C37D38}" destId="{055CC716-FF9E-486A-83DA-8CAD5A03DF0D}" srcOrd="4" destOrd="0" presId="urn:microsoft.com/office/officeart/2016/7/layout/LinearBlockProcessNumbered"/>
    <dgm:cxn modelId="{1AEC3A5E-1175-4A88-A482-5C07EBD9C69E}" type="presParOf" srcId="{055CC716-FF9E-486A-83DA-8CAD5A03DF0D}" destId="{E2D39A9E-210C-4F2A-A803-160B0578A39D}" srcOrd="0" destOrd="0" presId="urn:microsoft.com/office/officeart/2016/7/layout/LinearBlockProcessNumbered"/>
    <dgm:cxn modelId="{08618A55-F234-4155-AC6B-DC546528CB92}" type="presParOf" srcId="{055CC716-FF9E-486A-83DA-8CAD5A03DF0D}" destId="{C8E7C620-8EA3-425C-9D0E-24F056B39508}" srcOrd="1" destOrd="0" presId="urn:microsoft.com/office/officeart/2016/7/layout/LinearBlockProcessNumbered"/>
    <dgm:cxn modelId="{902CA83E-047A-4F84-860D-BF246423ACBA}" type="presParOf" srcId="{055CC716-FF9E-486A-83DA-8CAD5A03DF0D}" destId="{844E8D58-790A-4DC7-96F1-E2DEFDC6336E}" srcOrd="2" destOrd="0" presId="urn:microsoft.com/office/officeart/2016/7/layout/LinearBlockProcessNumbered"/>
    <dgm:cxn modelId="{13A35684-0616-4508-BAEE-C933FB9EE823}" type="presParOf" srcId="{54F6C753-67D8-4C55-BC9C-4A6426C37D38}" destId="{93ED8778-FA4D-4FDF-BF1C-D8A319099023}" srcOrd="5" destOrd="0" presId="urn:microsoft.com/office/officeart/2016/7/layout/LinearBlockProcessNumbered"/>
    <dgm:cxn modelId="{970F729B-FC06-48CE-8465-D7E48B233F54}" type="presParOf" srcId="{54F6C753-67D8-4C55-BC9C-4A6426C37D38}" destId="{91236B26-65D9-4130-A529-BC715AAEA90F}" srcOrd="6" destOrd="0" presId="urn:microsoft.com/office/officeart/2016/7/layout/LinearBlockProcessNumbered"/>
    <dgm:cxn modelId="{45D7EF97-EA31-480F-9B86-BA1AB645D69C}" type="presParOf" srcId="{91236B26-65D9-4130-A529-BC715AAEA90F}" destId="{669A531B-1BD0-4B36-938B-31FADEDC5D7A}" srcOrd="0" destOrd="0" presId="urn:microsoft.com/office/officeart/2016/7/layout/LinearBlockProcessNumbered"/>
    <dgm:cxn modelId="{3C18B698-EF42-4508-8FDC-DEC5A45E33A2}" type="presParOf" srcId="{91236B26-65D9-4130-A529-BC715AAEA90F}" destId="{105B10DB-AD32-4082-8DCC-4BB04E2B5AA8}" srcOrd="1" destOrd="0" presId="urn:microsoft.com/office/officeart/2016/7/layout/LinearBlockProcessNumbered"/>
    <dgm:cxn modelId="{4DC80763-103D-4563-8BB5-96C8603E2517}" type="presParOf" srcId="{91236B26-65D9-4130-A529-BC715AAEA90F}" destId="{77A13D53-480A-4B76-9758-7FA47ACCF561}" srcOrd="2" destOrd="0" presId="urn:microsoft.com/office/officeart/2016/7/layout/LinearBlockProcessNumbered"/>
    <dgm:cxn modelId="{66B186A9-02D9-48B0-A6A1-C242967D44A7}" type="presParOf" srcId="{54F6C753-67D8-4C55-BC9C-4A6426C37D38}" destId="{ABBAAAD7-3B33-4DE8-A186-E8D62392DB95}" srcOrd="7" destOrd="0" presId="urn:microsoft.com/office/officeart/2016/7/layout/LinearBlockProcessNumbered"/>
    <dgm:cxn modelId="{E4CE5D21-A9C4-42BB-803A-3FFB76154338}" type="presParOf" srcId="{54F6C753-67D8-4C55-BC9C-4A6426C37D38}" destId="{B0B5D142-588F-4599-BB36-6EEBDF9CFFA7}" srcOrd="8" destOrd="0" presId="urn:microsoft.com/office/officeart/2016/7/layout/LinearBlockProcessNumbered"/>
    <dgm:cxn modelId="{41AFBB39-7DA2-4FD0-AE0E-61F7C4F5E8FD}" type="presParOf" srcId="{B0B5D142-588F-4599-BB36-6EEBDF9CFFA7}" destId="{B4CB0257-0CA5-4545-87F6-A42BEC92DC49}" srcOrd="0" destOrd="0" presId="urn:microsoft.com/office/officeart/2016/7/layout/LinearBlockProcessNumbered"/>
    <dgm:cxn modelId="{A6BC0792-0D5F-41E0-8006-F05736E19950}" type="presParOf" srcId="{B0B5D142-588F-4599-BB36-6EEBDF9CFFA7}" destId="{DB7FF999-3A67-4D6D-9DD7-55CDBDF2623C}" srcOrd="1" destOrd="0" presId="urn:microsoft.com/office/officeart/2016/7/layout/LinearBlockProcessNumbered"/>
    <dgm:cxn modelId="{B0512F1E-44D7-4E1C-9651-526F9A7A3FAC}" type="presParOf" srcId="{B0B5D142-588F-4599-BB36-6EEBDF9CFFA7}" destId="{83F3713B-91C3-4068-8C10-2CC67A7B6EF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D9918E-F82F-4E37-9E58-DCF789535081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63CAD09-86D4-431E-8B39-8F197380C197}">
      <dgm:prSet/>
      <dgm:spPr/>
      <dgm:t>
        <a:bodyPr/>
        <a:lstStyle/>
        <a:p>
          <a:r>
            <a:rPr lang="de-DE"/>
            <a:t>Hierarchical representation of HTML elements</a:t>
          </a:r>
          <a:endParaRPr lang="en-US"/>
        </a:p>
      </dgm:t>
    </dgm:pt>
    <dgm:pt modelId="{417D6B3F-548F-492C-8A60-BD3A1835CE75}" type="parTrans" cxnId="{FD1E5859-F9D4-4EA2-9285-5C706CE75B19}">
      <dgm:prSet/>
      <dgm:spPr/>
      <dgm:t>
        <a:bodyPr/>
        <a:lstStyle/>
        <a:p>
          <a:endParaRPr lang="en-US"/>
        </a:p>
      </dgm:t>
    </dgm:pt>
    <dgm:pt modelId="{2F94D8D1-5976-4033-8305-BFE0360614CC}" type="sibTrans" cxnId="{FD1E5859-F9D4-4EA2-9285-5C706CE75B19}">
      <dgm:prSet/>
      <dgm:spPr/>
      <dgm:t>
        <a:bodyPr/>
        <a:lstStyle/>
        <a:p>
          <a:endParaRPr lang="en-US"/>
        </a:p>
      </dgm:t>
    </dgm:pt>
    <dgm:pt modelId="{49574ECC-65FC-45D4-8376-CBB3935EF47D}">
      <dgm:prSet/>
      <dgm:spPr/>
      <dgm:t>
        <a:bodyPr/>
        <a:lstStyle/>
        <a:p>
          <a:r>
            <a:rPr lang="de-DE"/>
            <a:t>Different node types (representing different HTML elements)</a:t>
          </a:r>
          <a:endParaRPr lang="en-US"/>
        </a:p>
      </dgm:t>
    </dgm:pt>
    <dgm:pt modelId="{F86A0E9A-ABC9-4118-B97E-B1819F0673DD}" type="parTrans" cxnId="{CAC48FAE-5582-49D3-888B-9DB861935E49}">
      <dgm:prSet/>
      <dgm:spPr/>
      <dgm:t>
        <a:bodyPr/>
        <a:lstStyle/>
        <a:p>
          <a:endParaRPr lang="en-US"/>
        </a:p>
      </dgm:t>
    </dgm:pt>
    <dgm:pt modelId="{44A4D43C-4187-42CA-83EF-4CE757EBC78F}" type="sibTrans" cxnId="{CAC48FAE-5582-49D3-888B-9DB861935E49}">
      <dgm:prSet/>
      <dgm:spPr/>
      <dgm:t>
        <a:bodyPr/>
        <a:lstStyle/>
        <a:p>
          <a:endParaRPr lang="en-US"/>
        </a:p>
      </dgm:t>
    </dgm:pt>
    <dgm:pt modelId="{ABCAD16C-780C-43E7-B8A0-AFDA43B9DDCA}">
      <dgm:prSet/>
      <dgm:spPr/>
      <dgm:t>
        <a:bodyPr/>
        <a:lstStyle/>
        <a:p>
          <a:r>
            <a:rPr lang="de-DE"/>
            <a:t>Node relationship</a:t>
          </a:r>
          <a:endParaRPr lang="en-US"/>
        </a:p>
      </dgm:t>
    </dgm:pt>
    <dgm:pt modelId="{A73369BB-3225-48E5-98AB-51466CB6E8FB}" type="parTrans" cxnId="{42CE3A96-495F-4E31-828A-C27AA61C7F0C}">
      <dgm:prSet/>
      <dgm:spPr/>
      <dgm:t>
        <a:bodyPr/>
        <a:lstStyle/>
        <a:p>
          <a:endParaRPr lang="en-US"/>
        </a:p>
      </dgm:t>
    </dgm:pt>
    <dgm:pt modelId="{24B462A2-DF5B-4426-A9D4-52951DE46E5E}" type="sibTrans" cxnId="{42CE3A96-495F-4E31-828A-C27AA61C7F0C}">
      <dgm:prSet/>
      <dgm:spPr/>
      <dgm:t>
        <a:bodyPr/>
        <a:lstStyle/>
        <a:p>
          <a:endParaRPr lang="en-US"/>
        </a:p>
      </dgm:t>
    </dgm:pt>
    <dgm:pt modelId="{4ADE64C0-3AE4-422A-8252-741EEF704ED8}">
      <dgm:prSet/>
      <dgm:spPr/>
      <dgm:t>
        <a:bodyPr/>
        <a:lstStyle/>
        <a:p>
          <a:r>
            <a:rPr lang="de-DE"/>
            <a:t>Node manipulation (Removal, adding, modifying) – also accessing of nodes</a:t>
          </a:r>
          <a:endParaRPr lang="en-US"/>
        </a:p>
      </dgm:t>
    </dgm:pt>
    <dgm:pt modelId="{A679EBE7-DE47-4C98-8A6B-6BC1979FECAC}" type="parTrans" cxnId="{77FDDC0B-2680-4FA3-AFFB-8C7ADC7589E0}">
      <dgm:prSet/>
      <dgm:spPr/>
      <dgm:t>
        <a:bodyPr/>
        <a:lstStyle/>
        <a:p>
          <a:endParaRPr lang="en-US"/>
        </a:p>
      </dgm:t>
    </dgm:pt>
    <dgm:pt modelId="{63D339B1-D62D-41FF-ADF7-F464956B3BDB}" type="sibTrans" cxnId="{77FDDC0B-2680-4FA3-AFFB-8C7ADC7589E0}">
      <dgm:prSet/>
      <dgm:spPr/>
      <dgm:t>
        <a:bodyPr/>
        <a:lstStyle/>
        <a:p>
          <a:endParaRPr lang="en-US"/>
        </a:p>
      </dgm:t>
    </dgm:pt>
    <dgm:pt modelId="{68F26EEE-2135-4AAC-A578-F3022A361435}">
      <dgm:prSet/>
      <dgm:spPr/>
      <dgm:t>
        <a:bodyPr/>
        <a:lstStyle/>
        <a:p>
          <a:r>
            <a:rPr lang="de-DE"/>
            <a:t>Event handling (management)</a:t>
          </a:r>
          <a:endParaRPr lang="en-US"/>
        </a:p>
      </dgm:t>
    </dgm:pt>
    <dgm:pt modelId="{D11DEC0C-4E0E-4B38-89FF-B94DB3C9EDDA}" type="parTrans" cxnId="{DDFEC91B-7F4A-4CA8-805E-DDE873E56CE3}">
      <dgm:prSet/>
      <dgm:spPr/>
      <dgm:t>
        <a:bodyPr/>
        <a:lstStyle/>
        <a:p>
          <a:endParaRPr lang="en-US"/>
        </a:p>
      </dgm:t>
    </dgm:pt>
    <dgm:pt modelId="{EB055C0F-9A0C-4D70-AC45-5701738F81CB}" type="sibTrans" cxnId="{DDFEC91B-7F4A-4CA8-805E-DDE873E56CE3}">
      <dgm:prSet/>
      <dgm:spPr/>
      <dgm:t>
        <a:bodyPr/>
        <a:lstStyle/>
        <a:p>
          <a:endParaRPr lang="en-US"/>
        </a:p>
      </dgm:t>
    </dgm:pt>
    <dgm:pt modelId="{B83C4463-F48E-42FA-83B4-3566149AACCD}" type="pres">
      <dgm:prSet presAssocID="{2CD9918E-F82F-4E37-9E58-DCF789535081}" presName="diagram" presStyleCnt="0">
        <dgm:presLayoutVars>
          <dgm:dir/>
          <dgm:resizeHandles val="exact"/>
        </dgm:presLayoutVars>
      </dgm:prSet>
      <dgm:spPr/>
    </dgm:pt>
    <dgm:pt modelId="{746AEA56-150B-40E0-80F8-360CAC096962}" type="pres">
      <dgm:prSet presAssocID="{A63CAD09-86D4-431E-8B39-8F197380C197}" presName="node" presStyleLbl="node1" presStyleIdx="0" presStyleCnt="5">
        <dgm:presLayoutVars>
          <dgm:bulletEnabled val="1"/>
        </dgm:presLayoutVars>
      </dgm:prSet>
      <dgm:spPr/>
    </dgm:pt>
    <dgm:pt modelId="{31C64382-360E-439C-BB47-2DB78B4C8B26}" type="pres">
      <dgm:prSet presAssocID="{2F94D8D1-5976-4033-8305-BFE0360614CC}" presName="sibTrans" presStyleCnt="0"/>
      <dgm:spPr/>
    </dgm:pt>
    <dgm:pt modelId="{1B3CA484-04F5-433A-B409-6FD39919311B}" type="pres">
      <dgm:prSet presAssocID="{49574ECC-65FC-45D4-8376-CBB3935EF47D}" presName="node" presStyleLbl="node1" presStyleIdx="1" presStyleCnt="5">
        <dgm:presLayoutVars>
          <dgm:bulletEnabled val="1"/>
        </dgm:presLayoutVars>
      </dgm:prSet>
      <dgm:spPr/>
    </dgm:pt>
    <dgm:pt modelId="{73631E54-CE4F-47AA-A6C4-3816A4259CC7}" type="pres">
      <dgm:prSet presAssocID="{44A4D43C-4187-42CA-83EF-4CE757EBC78F}" presName="sibTrans" presStyleCnt="0"/>
      <dgm:spPr/>
    </dgm:pt>
    <dgm:pt modelId="{010CE256-209B-44BB-8677-65A35F0C7E97}" type="pres">
      <dgm:prSet presAssocID="{ABCAD16C-780C-43E7-B8A0-AFDA43B9DDCA}" presName="node" presStyleLbl="node1" presStyleIdx="2" presStyleCnt="5">
        <dgm:presLayoutVars>
          <dgm:bulletEnabled val="1"/>
        </dgm:presLayoutVars>
      </dgm:prSet>
      <dgm:spPr/>
    </dgm:pt>
    <dgm:pt modelId="{032FBC9F-9F67-4EF7-AD19-CF85596CC2F7}" type="pres">
      <dgm:prSet presAssocID="{24B462A2-DF5B-4426-A9D4-52951DE46E5E}" presName="sibTrans" presStyleCnt="0"/>
      <dgm:spPr/>
    </dgm:pt>
    <dgm:pt modelId="{B46FE1DC-A21F-43EB-87E3-C753D315C5CE}" type="pres">
      <dgm:prSet presAssocID="{4ADE64C0-3AE4-422A-8252-741EEF704ED8}" presName="node" presStyleLbl="node1" presStyleIdx="3" presStyleCnt="5">
        <dgm:presLayoutVars>
          <dgm:bulletEnabled val="1"/>
        </dgm:presLayoutVars>
      </dgm:prSet>
      <dgm:spPr/>
    </dgm:pt>
    <dgm:pt modelId="{ACF69FFB-117B-42BD-995F-02FDF048710E}" type="pres">
      <dgm:prSet presAssocID="{63D339B1-D62D-41FF-ADF7-F464956B3BDB}" presName="sibTrans" presStyleCnt="0"/>
      <dgm:spPr/>
    </dgm:pt>
    <dgm:pt modelId="{314EFFDA-7032-47AD-887F-BE7701EEA997}" type="pres">
      <dgm:prSet presAssocID="{68F26EEE-2135-4AAC-A578-F3022A361435}" presName="node" presStyleLbl="node1" presStyleIdx="4" presStyleCnt="5">
        <dgm:presLayoutVars>
          <dgm:bulletEnabled val="1"/>
        </dgm:presLayoutVars>
      </dgm:prSet>
      <dgm:spPr/>
    </dgm:pt>
  </dgm:ptLst>
  <dgm:cxnLst>
    <dgm:cxn modelId="{8DEE2B05-21C7-420A-A71F-147D68E3A09D}" type="presOf" srcId="{68F26EEE-2135-4AAC-A578-F3022A361435}" destId="{314EFFDA-7032-47AD-887F-BE7701EEA997}" srcOrd="0" destOrd="0" presId="urn:microsoft.com/office/officeart/2005/8/layout/default"/>
    <dgm:cxn modelId="{77FDDC0B-2680-4FA3-AFFB-8C7ADC7589E0}" srcId="{2CD9918E-F82F-4E37-9E58-DCF789535081}" destId="{4ADE64C0-3AE4-422A-8252-741EEF704ED8}" srcOrd="3" destOrd="0" parTransId="{A679EBE7-DE47-4C98-8A6B-6BC1979FECAC}" sibTransId="{63D339B1-D62D-41FF-ADF7-F464956B3BDB}"/>
    <dgm:cxn modelId="{DDFEC91B-7F4A-4CA8-805E-DDE873E56CE3}" srcId="{2CD9918E-F82F-4E37-9E58-DCF789535081}" destId="{68F26EEE-2135-4AAC-A578-F3022A361435}" srcOrd="4" destOrd="0" parTransId="{D11DEC0C-4E0E-4B38-89FF-B94DB3C9EDDA}" sibTransId="{EB055C0F-9A0C-4D70-AC45-5701738F81CB}"/>
    <dgm:cxn modelId="{3D6A932C-D5E8-44D2-849F-C7F6EB52DC99}" type="presOf" srcId="{ABCAD16C-780C-43E7-B8A0-AFDA43B9DDCA}" destId="{010CE256-209B-44BB-8677-65A35F0C7E97}" srcOrd="0" destOrd="0" presId="urn:microsoft.com/office/officeart/2005/8/layout/default"/>
    <dgm:cxn modelId="{91C14F30-1405-48B7-A53F-E5C1B11E09D5}" type="presOf" srcId="{49574ECC-65FC-45D4-8376-CBB3935EF47D}" destId="{1B3CA484-04F5-433A-B409-6FD39919311B}" srcOrd="0" destOrd="0" presId="urn:microsoft.com/office/officeart/2005/8/layout/default"/>
    <dgm:cxn modelId="{2C73C85C-732A-4320-BD48-1DF2D6044218}" type="presOf" srcId="{A63CAD09-86D4-431E-8B39-8F197380C197}" destId="{746AEA56-150B-40E0-80F8-360CAC096962}" srcOrd="0" destOrd="0" presId="urn:microsoft.com/office/officeart/2005/8/layout/default"/>
    <dgm:cxn modelId="{FD1E5859-F9D4-4EA2-9285-5C706CE75B19}" srcId="{2CD9918E-F82F-4E37-9E58-DCF789535081}" destId="{A63CAD09-86D4-431E-8B39-8F197380C197}" srcOrd="0" destOrd="0" parTransId="{417D6B3F-548F-492C-8A60-BD3A1835CE75}" sibTransId="{2F94D8D1-5976-4033-8305-BFE0360614CC}"/>
    <dgm:cxn modelId="{42CE3A96-495F-4E31-828A-C27AA61C7F0C}" srcId="{2CD9918E-F82F-4E37-9E58-DCF789535081}" destId="{ABCAD16C-780C-43E7-B8A0-AFDA43B9DDCA}" srcOrd="2" destOrd="0" parTransId="{A73369BB-3225-48E5-98AB-51466CB6E8FB}" sibTransId="{24B462A2-DF5B-4426-A9D4-52951DE46E5E}"/>
    <dgm:cxn modelId="{CAC48FAE-5582-49D3-888B-9DB861935E49}" srcId="{2CD9918E-F82F-4E37-9E58-DCF789535081}" destId="{49574ECC-65FC-45D4-8376-CBB3935EF47D}" srcOrd="1" destOrd="0" parTransId="{F86A0E9A-ABC9-4118-B97E-B1819F0673DD}" sibTransId="{44A4D43C-4187-42CA-83EF-4CE757EBC78F}"/>
    <dgm:cxn modelId="{105465C3-F1FF-4C79-B942-56F82F8ADD40}" type="presOf" srcId="{4ADE64C0-3AE4-422A-8252-741EEF704ED8}" destId="{B46FE1DC-A21F-43EB-87E3-C753D315C5CE}" srcOrd="0" destOrd="0" presId="urn:microsoft.com/office/officeart/2005/8/layout/default"/>
    <dgm:cxn modelId="{FF94A8E7-8382-4022-BAE2-02096E694D29}" type="presOf" srcId="{2CD9918E-F82F-4E37-9E58-DCF789535081}" destId="{B83C4463-F48E-42FA-83B4-3566149AACCD}" srcOrd="0" destOrd="0" presId="urn:microsoft.com/office/officeart/2005/8/layout/default"/>
    <dgm:cxn modelId="{872A176D-F4C9-4ACC-800C-04B7F483D951}" type="presParOf" srcId="{B83C4463-F48E-42FA-83B4-3566149AACCD}" destId="{746AEA56-150B-40E0-80F8-360CAC096962}" srcOrd="0" destOrd="0" presId="urn:microsoft.com/office/officeart/2005/8/layout/default"/>
    <dgm:cxn modelId="{C9EFC4AF-BAF7-45E3-AAF6-2679FD2D114B}" type="presParOf" srcId="{B83C4463-F48E-42FA-83B4-3566149AACCD}" destId="{31C64382-360E-439C-BB47-2DB78B4C8B26}" srcOrd="1" destOrd="0" presId="urn:microsoft.com/office/officeart/2005/8/layout/default"/>
    <dgm:cxn modelId="{08DDF189-2C74-4DBF-962D-A158C2937DEA}" type="presParOf" srcId="{B83C4463-F48E-42FA-83B4-3566149AACCD}" destId="{1B3CA484-04F5-433A-B409-6FD39919311B}" srcOrd="2" destOrd="0" presId="urn:microsoft.com/office/officeart/2005/8/layout/default"/>
    <dgm:cxn modelId="{BBEBC548-12F2-445A-95F2-0B40AD18B79A}" type="presParOf" srcId="{B83C4463-F48E-42FA-83B4-3566149AACCD}" destId="{73631E54-CE4F-47AA-A6C4-3816A4259CC7}" srcOrd="3" destOrd="0" presId="urn:microsoft.com/office/officeart/2005/8/layout/default"/>
    <dgm:cxn modelId="{18CDC021-3086-4759-AC31-43E5FF55C50B}" type="presParOf" srcId="{B83C4463-F48E-42FA-83B4-3566149AACCD}" destId="{010CE256-209B-44BB-8677-65A35F0C7E97}" srcOrd="4" destOrd="0" presId="urn:microsoft.com/office/officeart/2005/8/layout/default"/>
    <dgm:cxn modelId="{03B58E91-3F1B-40F1-9146-3E0CD57F02C8}" type="presParOf" srcId="{B83C4463-F48E-42FA-83B4-3566149AACCD}" destId="{032FBC9F-9F67-4EF7-AD19-CF85596CC2F7}" srcOrd="5" destOrd="0" presId="urn:microsoft.com/office/officeart/2005/8/layout/default"/>
    <dgm:cxn modelId="{1DB2E554-DE10-441A-9B6F-3B3B4A113311}" type="presParOf" srcId="{B83C4463-F48E-42FA-83B4-3566149AACCD}" destId="{B46FE1DC-A21F-43EB-87E3-C753D315C5CE}" srcOrd="6" destOrd="0" presId="urn:microsoft.com/office/officeart/2005/8/layout/default"/>
    <dgm:cxn modelId="{1D3D69DC-AB8A-4B2B-9769-F2B72CC80CA0}" type="presParOf" srcId="{B83C4463-F48E-42FA-83B4-3566149AACCD}" destId="{ACF69FFB-117B-42BD-995F-02FDF048710E}" srcOrd="7" destOrd="0" presId="urn:microsoft.com/office/officeart/2005/8/layout/default"/>
    <dgm:cxn modelId="{1F10FA60-0352-43F8-B273-5668A77DE9B1}" type="presParOf" srcId="{B83C4463-F48E-42FA-83B4-3566149AACCD}" destId="{314EFFDA-7032-47AD-887F-BE7701EEA99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99EF1-49B3-44C7-AD8D-802AAC19A3ED}">
      <dsp:nvSpPr>
        <dsp:cNvPr id="0" name=""/>
        <dsp:cNvSpPr/>
      </dsp:nvSpPr>
      <dsp:spPr>
        <a:xfrm>
          <a:off x="5949" y="654979"/>
          <a:ext cx="1859793" cy="22317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706" tIns="0" rIns="183706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Run </a:t>
          </a:r>
          <a:r>
            <a:rPr lang="de-DE" sz="1100" kern="1200" dirty="0" err="1"/>
            <a:t>the</a:t>
          </a:r>
          <a:r>
            <a:rPr lang="de-DE" sz="1100" kern="1200" dirty="0"/>
            <a:t> D010 </a:t>
          </a:r>
          <a:r>
            <a:rPr lang="de-DE" sz="1100" kern="1200" dirty="0" err="1"/>
            <a:t>Example</a:t>
          </a:r>
          <a:r>
            <a:rPr lang="de-DE" sz="1100" kern="1200" dirty="0"/>
            <a:t> code. </a:t>
          </a:r>
          <a:r>
            <a:rPr lang="de-DE" sz="1100" kern="1200" dirty="0" err="1"/>
            <a:t>Familirize</a:t>
          </a:r>
          <a:r>
            <a:rPr lang="de-DE" sz="1100" kern="1200" dirty="0"/>
            <a:t> </a:t>
          </a:r>
          <a:r>
            <a:rPr lang="de-DE" sz="1100" kern="1200" dirty="0" err="1"/>
            <a:t>yourself</a:t>
          </a:r>
          <a:r>
            <a:rPr lang="de-DE" sz="1100" kern="1200" dirty="0"/>
            <a:t> </a:t>
          </a:r>
          <a:r>
            <a:rPr lang="de-DE" sz="1100" kern="1200" dirty="0" err="1"/>
            <a:t>with</a:t>
          </a:r>
          <a:r>
            <a:rPr lang="de-DE" sz="1100" kern="1200" dirty="0"/>
            <a:t> </a:t>
          </a:r>
          <a:r>
            <a:rPr lang="de-DE" sz="1100" kern="1200" dirty="0" err="1"/>
            <a:t>the</a:t>
          </a:r>
          <a:r>
            <a:rPr lang="de-DE" sz="1100" kern="1200" dirty="0"/>
            <a:t> </a:t>
          </a:r>
          <a:r>
            <a:rPr lang="de-DE" sz="1100" kern="1200" dirty="0" err="1"/>
            <a:t>behavior</a:t>
          </a:r>
          <a:r>
            <a:rPr lang="de-DE" sz="1100" kern="1200" dirty="0"/>
            <a:t> </a:t>
          </a:r>
          <a:r>
            <a:rPr lang="de-DE" sz="1100" kern="1200" dirty="0" err="1"/>
            <a:t>of</a:t>
          </a:r>
          <a:r>
            <a:rPr lang="de-DE" sz="1100" kern="1200" dirty="0"/>
            <a:t> </a:t>
          </a:r>
          <a:r>
            <a:rPr lang="de-DE" sz="1100" kern="1200" dirty="0" err="1"/>
            <a:t>the</a:t>
          </a:r>
          <a:r>
            <a:rPr lang="de-DE" sz="1100" kern="1200" dirty="0"/>
            <a:t> IDE </a:t>
          </a:r>
          <a:r>
            <a:rPr lang="de-DE" sz="1100" kern="1200" dirty="0" err="1"/>
            <a:t>when</a:t>
          </a:r>
          <a:r>
            <a:rPr lang="de-DE" sz="1100" kern="1200" dirty="0"/>
            <a:t> </a:t>
          </a:r>
          <a:r>
            <a:rPr lang="de-DE" sz="1100" kern="1200" dirty="0" err="1"/>
            <a:t>file</a:t>
          </a:r>
          <a:r>
            <a:rPr lang="de-DE" sz="1100" kern="1200" dirty="0"/>
            <a:t> </a:t>
          </a:r>
          <a:r>
            <a:rPr lang="de-DE" sz="1100" kern="1200" dirty="0" err="1"/>
            <a:t>content</a:t>
          </a:r>
          <a:r>
            <a:rPr lang="de-DE" sz="1100" kern="1200" dirty="0"/>
            <a:t> </a:t>
          </a:r>
          <a:r>
            <a:rPr lang="de-DE" sz="1100" kern="1200" dirty="0" err="1"/>
            <a:t>is</a:t>
          </a:r>
          <a:r>
            <a:rPr lang="de-DE" sz="1100" kern="1200" dirty="0"/>
            <a:t> </a:t>
          </a:r>
          <a:r>
            <a:rPr lang="de-DE" sz="1100" kern="1200" dirty="0" err="1"/>
            <a:t>changed</a:t>
          </a:r>
          <a:r>
            <a:rPr lang="de-DE" sz="1100" kern="1200" dirty="0"/>
            <a:t>.</a:t>
          </a:r>
          <a:endParaRPr lang="en-US" sz="1100" kern="1200" dirty="0"/>
        </a:p>
      </dsp:txBody>
      <dsp:txXfrm>
        <a:off x="5949" y="1547680"/>
        <a:ext cx="1859793" cy="1339051"/>
      </dsp:txXfrm>
    </dsp:sp>
    <dsp:sp modelId="{BADD4F2A-0C3B-4D15-AC34-85F66F086BCD}">
      <dsp:nvSpPr>
        <dsp:cNvPr id="0" name=""/>
        <dsp:cNvSpPr/>
      </dsp:nvSpPr>
      <dsp:spPr>
        <a:xfrm>
          <a:off x="5949" y="654979"/>
          <a:ext cx="1859793" cy="892700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706" tIns="165100" rIns="183706" bIns="1651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01</a:t>
          </a:r>
        </a:p>
      </dsp:txBody>
      <dsp:txXfrm>
        <a:off x="5949" y="654979"/>
        <a:ext cx="1859793" cy="892700"/>
      </dsp:txXfrm>
    </dsp:sp>
    <dsp:sp modelId="{F461B764-E64C-4C1D-895C-A163C6AE9431}">
      <dsp:nvSpPr>
        <dsp:cNvPr id="0" name=""/>
        <dsp:cNvSpPr/>
      </dsp:nvSpPr>
      <dsp:spPr>
        <a:xfrm>
          <a:off x="2014526" y="654979"/>
          <a:ext cx="1859793" cy="223175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706" tIns="0" rIns="183706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Modify and </a:t>
          </a:r>
          <a:r>
            <a:rPr lang="de-DE" sz="1100" kern="1200" dirty="0" err="1"/>
            <a:t>add</a:t>
          </a:r>
          <a:r>
            <a:rPr lang="de-DE" sz="1100" kern="1200" dirty="0"/>
            <a:t> </a:t>
          </a:r>
          <a:r>
            <a:rPr lang="de-DE" sz="1100" kern="1200" dirty="0" err="1"/>
            <a:t>content</a:t>
          </a:r>
          <a:r>
            <a:rPr lang="de-DE" sz="1100" kern="1200" dirty="0"/>
            <a:t> in </a:t>
          </a:r>
          <a:r>
            <a:rPr lang="de-DE" sz="1100" kern="1200" dirty="0" err="1"/>
            <a:t>the</a:t>
          </a:r>
          <a:r>
            <a:rPr lang="de-DE" sz="1100" kern="1200" dirty="0"/>
            <a:t> CSS </a:t>
          </a:r>
          <a:r>
            <a:rPr lang="de-DE" sz="1100" kern="1200" dirty="0" err="1"/>
            <a:t>file</a:t>
          </a:r>
          <a:r>
            <a:rPr lang="de-DE" sz="1100" kern="1200" dirty="0"/>
            <a:t>. </a:t>
          </a:r>
          <a:r>
            <a:rPr lang="de-DE" sz="1100" kern="1200" dirty="0" err="1"/>
            <a:t>Make</a:t>
          </a:r>
          <a:r>
            <a:rPr lang="de-DE" sz="1100" kern="1200" dirty="0"/>
            <a:t> </a:t>
          </a:r>
          <a:r>
            <a:rPr lang="de-DE" sz="1100" kern="1200" dirty="0" err="1"/>
            <a:t>use</a:t>
          </a:r>
          <a:r>
            <a:rPr lang="de-DE" sz="1100" kern="1200" dirty="0"/>
            <a:t> </a:t>
          </a:r>
          <a:r>
            <a:rPr lang="de-DE" sz="1100" kern="1200" dirty="0" err="1"/>
            <a:t>of</a:t>
          </a:r>
          <a:r>
            <a:rPr lang="de-DE" sz="1100" kern="1200" dirty="0"/>
            <a:t> different </a:t>
          </a:r>
          <a:r>
            <a:rPr lang="de-DE" sz="1100" kern="1200" dirty="0" err="1"/>
            <a:t>selectors</a:t>
          </a:r>
          <a:r>
            <a:rPr lang="de-DE" sz="1100" kern="1200" dirty="0"/>
            <a:t>.</a:t>
          </a:r>
          <a:endParaRPr lang="en-US" sz="1100" kern="1200" dirty="0"/>
        </a:p>
      </dsp:txBody>
      <dsp:txXfrm>
        <a:off x="2014526" y="1547680"/>
        <a:ext cx="1859793" cy="1339051"/>
      </dsp:txXfrm>
    </dsp:sp>
    <dsp:sp modelId="{3934B423-79A8-4A0E-8887-30885AB714ED}">
      <dsp:nvSpPr>
        <dsp:cNvPr id="0" name=""/>
        <dsp:cNvSpPr/>
      </dsp:nvSpPr>
      <dsp:spPr>
        <a:xfrm>
          <a:off x="2014526" y="654979"/>
          <a:ext cx="1859793" cy="892700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706" tIns="165100" rIns="183706" bIns="1651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02</a:t>
          </a:r>
        </a:p>
      </dsp:txBody>
      <dsp:txXfrm>
        <a:off x="2014526" y="654979"/>
        <a:ext cx="1859793" cy="892700"/>
      </dsp:txXfrm>
    </dsp:sp>
    <dsp:sp modelId="{E2D39A9E-210C-4F2A-A803-160B0578A39D}">
      <dsp:nvSpPr>
        <dsp:cNvPr id="0" name=""/>
        <dsp:cNvSpPr/>
      </dsp:nvSpPr>
      <dsp:spPr>
        <a:xfrm>
          <a:off x="4023103" y="654979"/>
          <a:ext cx="1859793" cy="22317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706" tIns="0" rIns="183706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Figure out, </a:t>
          </a:r>
          <a:r>
            <a:rPr lang="de-DE" sz="1100" kern="1200" dirty="0" err="1"/>
            <a:t>what</a:t>
          </a:r>
          <a:r>
            <a:rPr lang="de-DE" sz="1100" kern="1200" dirty="0"/>
            <a:t> </a:t>
          </a:r>
          <a:r>
            <a:rPr lang="de-DE" sz="1100" kern="1200" dirty="0" err="1"/>
            <a:t>the</a:t>
          </a:r>
          <a:r>
            <a:rPr lang="de-DE" sz="1100" kern="1200" dirty="0"/>
            <a:t> </a:t>
          </a:r>
          <a:r>
            <a:rPr lang="de-DE" sz="1100" kern="1200" dirty="0" err="1"/>
            <a:t>Javascript</a:t>
          </a:r>
          <a:r>
            <a:rPr lang="de-DE" sz="1100" kern="1200" dirty="0"/>
            <a:t> code </a:t>
          </a:r>
          <a:r>
            <a:rPr lang="de-DE" sz="1100" kern="1200" dirty="0" err="1"/>
            <a:t>is</a:t>
          </a:r>
          <a:r>
            <a:rPr lang="de-DE" sz="1100" kern="1200" dirty="0"/>
            <a:t> </a:t>
          </a:r>
          <a:r>
            <a:rPr lang="de-DE" sz="1100" kern="1200" dirty="0" err="1"/>
            <a:t>doing</a:t>
          </a:r>
          <a:endParaRPr lang="en-US" sz="1100" kern="1200" dirty="0"/>
        </a:p>
      </dsp:txBody>
      <dsp:txXfrm>
        <a:off x="4023103" y="1547680"/>
        <a:ext cx="1859793" cy="1339051"/>
      </dsp:txXfrm>
    </dsp:sp>
    <dsp:sp modelId="{C8E7C620-8EA3-425C-9D0E-24F056B39508}">
      <dsp:nvSpPr>
        <dsp:cNvPr id="0" name=""/>
        <dsp:cNvSpPr/>
      </dsp:nvSpPr>
      <dsp:spPr>
        <a:xfrm>
          <a:off x="4023103" y="654979"/>
          <a:ext cx="1859793" cy="892700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706" tIns="165100" rIns="183706" bIns="1651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03</a:t>
          </a:r>
        </a:p>
      </dsp:txBody>
      <dsp:txXfrm>
        <a:off x="4023103" y="654979"/>
        <a:ext cx="1859793" cy="892700"/>
      </dsp:txXfrm>
    </dsp:sp>
    <dsp:sp modelId="{669A531B-1BD0-4B36-938B-31FADEDC5D7A}">
      <dsp:nvSpPr>
        <dsp:cNvPr id="0" name=""/>
        <dsp:cNvSpPr/>
      </dsp:nvSpPr>
      <dsp:spPr>
        <a:xfrm>
          <a:off x="6031680" y="654979"/>
          <a:ext cx="1859793" cy="22317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706" tIns="0" rIns="183706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Have a look at the Bootstrap manual pages and implement that the lable showing the greeting text also changes the background color (or font color) when the button is pressed. </a:t>
          </a:r>
          <a:endParaRPr lang="en-US" sz="1100" kern="1200"/>
        </a:p>
      </dsp:txBody>
      <dsp:txXfrm>
        <a:off x="6031680" y="1547680"/>
        <a:ext cx="1859793" cy="1339051"/>
      </dsp:txXfrm>
    </dsp:sp>
    <dsp:sp modelId="{105B10DB-AD32-4082-8DCC-4BB04E2B5AA8}">
      <dsp:nvSpPr>
        <dsp:cNvPr id="0" name=""/>
        <dsp:cNvSpPr/>
      </dsp:nvSpPr>
      <dsp:spPr>
        <a:xfrm>
          <a:off x="6031680" y="654979"/>
          <a:ext cx="1859793" cy="892700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706" tIns="165100" rIns="183706" bIns="1651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04</a:t>
          </a:r>
        </a:p>
      </dsp:txBody>
      <dsp:txXfrm>
        <a:off x="6031680" y="654979"/>
        <a:ext cx="1859793" cy="892700"/>
      </dsp:txXfrm>
    </dsp:sp>
    <dsp:sp modelId="{B4CB0257-0CA5-4545-87F6-A42BEC92DC49}">
      <dsp:nvSpPr>
        <dsp:cNvPr id="0" name=""/>
        <dsp:cNvSpPr/>
      </dsp:nvSpPr>
      <dsp:spPr>
        <a:xfrm>
          <a:off x="8040257" y="654979"/>
          <a:ext cx="1859793" cy="22317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706" tIns="0" rIns="183706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Split this functionality over two different buttons.</a:t>
          </a:r>
          <a:endParaRPr lang="en-US" sz="1100" kern="1200"/>
        </a:p>
      </dsp:txBody>
      <dsp:txXfrm>
        <a:off x="8040257" y="1547680"/>
        <a:ext cx="1859793" cy="1339051"/>
      </dsp:txXfrm>
    </dsp:sp>
    <dsp:sp modelId="{DB7FF999-3A67-4D6D-9DD7-55CDBDF2623C}">
      <dsp:nvSpPr>
        <dsp:cNvPr id="0" name=""/>
        <dsp:cNvSpPr/>
      </dsp:nvSpPr>
      <dsp:spPr>
        <a:xfrm>
          <a:off x="8040257" y="654979"/>
          <a:ext cx="1859793" cy="892700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706" tIns="165100" rIns="183706" bIns="1651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05</a:t>
          </a:r>
        </a:p>
      </dsp:txBody>
      <dsp:txXfrm>
        <a:off x="8040257" y="654979"/>
        <a:ext cx="1859793" cy="8927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AEA56-150B-40E0-80F8-360CAC096962}">
      <dsp:nvSpPr>
        <dsp:cNvPr id="0" name=""/>
        <dsp:cNvSpPr/>
      </dsp:nvSpPr>
      <dsp:spPr>
        <a:xfrm>
          <a:off x="595907" y="787"/>
          <a:ext cx="2723182" cy="16339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Hierarchical representation of HTML elements</a:t>
          </a:r>
          <a:endParaRPr lang="en-US" sz="2500" kern="1200"/>
        </a:p>
      </dsp:txBody>
      <dsp:txXfrm>
        <a:off x="595907" y="787"/>
        <a:ext cx="2723182" cy="1633909"/>
      </dsp:txXfrm>
    </dsp:sp>
    <dsp:sp modelId="{1B3CA484-04F5-433A-B409-6FD39919311B}">
      <dsp:nvSpPr>
        <dsp:cNvPr id="0" name=""/>
        <dsp:cNvSpPr/>
      </dsp:nvSpPr>
      <dsp:spPr>
        <a:xfrm>
          <a:off x="3591408" y="787"/>
          <a:ext cx="2723182" cy="1633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Different node types (representing different HTML elements)</a:t>
          </a:r>
          <a:endParaRPr lang="en-US" sz="2500" kern="1200"/>
        </a:p>
      </dsp:txBody>
      <dsp:txXfrm>
        <a:off x="3591408" y="787"/>
        <a:ext cx="2723182" cy="1633909"/>
      </dsp:txXfrm>
    </dsp:sp>
    <dsp:sp modelId="{010CE256-209B-44BB-8677-65A35F0C7E97}">
      <dsp:nvSpPr>
        <dsp:cNvPr id="0" name=""/>
        <dsp:cNvSpPr/>
      </dsp:nvSpPr>
      <dsp:spPr>
        <a:xfrm>
          <a:off x="6586909" y="787"/>
          <a:ext cx="2723182" cy="16339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Node relationship</a:t>
          </a:r>
          <a:endParaRPr lang="en-US" sz="2500" kern="1200"/>
        </a:p>
      </dsp:txBody>
      <dsp:txXfrm>
        <a:off x="6586909" y="787"/>
        <a:ext cx="2723182" cy="1633909"/>
      </dsp:txXfrm>
    </dsp:sp>
    <dsp:sp modelId="{B46FE1DC-A21F-43EB-87E3-C753D315C5CE}">
      <dsp:nvSpPr>
        <dsp:cNvPr id="0" name=""/>
        <dsp:cNvSpPr/>
      </dsp:nvSpPr>
      <dsp:spPr>
        <a:xfrm>
          <a:off x="2093658" y="1907015"/>
          <a:ext cx="2723182" cy="163390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Node manipulation (Removal, adding, modifying) – also accessing of nodes</a:t>
          </a:r>
          <a:endParaRPr lang="en-US" sz="2500" kern="1200"/>
        </a:p>
      </dsp:txBody>
      <dsp:txXfrm>
        <a:off x="2093658" y="1907015"/>
        <a:ext cx="2723182" cy="1633909"/>
      </dsp:txXfrm>
    </dsp:sp>
    <dsp:sp modelId="{314EFFDA-7032-47AD-887F-BE7701EEA997}">
      <dsp:nvSpPr>
        <dsp:cNvPr id="0" name=""/>
        <dsp:cNvSpPr/>
      </dsp:nvSpPr>
      <dsp:spPr>
        <a:xfrm>
          <a:off x="5089159" y="1907015"/>
          <a:ext cx="2723182" cy="163390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Event handling (management)</a:t>
          </a:r>
          <a:endParaRPr lang="en-US" sz="2500" kern="1200"/>
        </a:p>
      </dsp:txBody>
      <dsp:txXfrm>
        <a:off x="5089159" y="1907015"/>
        <a:ext cx="2723182" cy="1633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2CC15-E9E8-44AC-A94F-F0F9052DF3DD}" type="datetimeFigureOut">
              <a:rPr lang="de-DE" smtClean="0"/>
              <a:t>14.04.2024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CB15-5C9C-4D99-BFBC-022256C18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86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CB15-5C9C-4D99-BFBC-022256C18CD9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8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CB15-5C9C-4D99-BFBC-022256C18CD9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590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CB15-5C9C-4D99-BFBC-022256C18CD9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760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CB15-5C9C-4D99-BFBC-022256C18CD9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90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CB15-5C9C-4D99-BFBC-022256C18CD9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917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CB15-5C9C-4D99-BFBC-022256C18CD9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061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CB15-5C9C-4D99-BFBC-022256C18CD9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40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CB15-5C9C-4D99-BFBC-022256C18CD9}" type="slidenum">
              <a:rPr lang="de-DE" smtClean="0"/>
              <a:t>177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218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CB15-5C9C-4D99-BFBC-022256C18CD9}" type="slidenum">
              <a:rPr lang="de-DE" smtClean="0"/>
              <a:t>178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39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4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1924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0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60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24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45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8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83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8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2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1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4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6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1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tpoint.com/java-string-length" TargetMode="External"/><Relationship Id="rId3" Type="http://schemas.openxmlformats.org/officeDocument/2006/relationships/hyperlink" Target="https://www.javatpoint.com/java-string-touppercase" TargetMode="External"/><Relationship Id="rId7" Type="http://schemas.openxmlformats.org/officeDocument/2006/relationships/hyperlink" Target="https://www.javatpoint.com/java-string-contains" TargetMode="External"/><Relationship Id="rId2" Type="http://schemas.openxmlformats.org/officeDocument/2006/relationships/hyperlink" Target="https://www.javatpoint.com/java-string-tolowerc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avatpoint.com/java-string-split" TargetMode="External"/><Relationship Id="rId5" Type="http://schemas.openxmlformats.org/officeDocument/2006/relationships/hyperlink" Target="https://www.javatpoint.com/java-string-indexof" TargetMode="External"/><Relationship Id="rId4" Type="http://schemas.openxmlformats.org/officeDocument/2006/relationships/hyperlink" Target="https://www.javatpoint.com/java-string-trim" TargetMode="External"/><Relationship Id="rId9" Type="http://schemas.openxmlformats.org/officeDocument/2006/relationships/hyperlink" Target="https://www.javatpoint.com/java-string-substring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werlingit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kristof-werl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kristof.werling@kwerlingit.com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tpoint.com/access-modifier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man-echo.com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8F0A-13E5-4FDA-911D-958E74404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Practical Java for IT Professionals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52BE6-2997-48C6-872E-9DD657727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br>
              <a:rPr lang="en-US" noProof="0" dirty="0"/>
            </a:br>
            <a:r>
              <a:rPr lang="en-US" noProof="0" dirty="0"/>
              <a:t>Kristof Werling</a:t>
            </a:r>
            <a:br>
              <a:rPr lang="en-US" noProof="0" dirty="0"/>
            </a:br>
            <a:r>
              <a:rPr lang="en-US" noProof="0" dirty="0"/>
              <a:t>KwerlingIT GmbH</a:t>
            </a:r>
            <a:br>
              <a:rPr lang="en-US" noProof="0" dirty="0"/>
            </a:br>
            <a:r>
              <a:rPr lang="en-US" noProof="0" dirty="0"/>
              <a:t>1 Sept 2023</a:t>
            </a:r>
          </a:p>
        </p:txBody>
      </p:sp>
    </p:spTree>
    <p:extLst>
      <p:ext uri="{BB962C8B-B14F-4D97-AF65-F5344CB8AC3E}">
        <p14:creationId xmlns:p14="http://schemas.microsoft.com/office/powerpoint/2010/main" val="1607754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73381-1149-8E0D-C74E-E2951C95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F8124B-2BA9-557B-BADD-8818C4D51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AF505884-6F13-F4E2-27C2-5401BAB6C6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0821530"/>
              </p:ext>
            </p:extLst>
          </p:nvPr>
        </p:nvGraphicFramePr>
        <p:xfrm>
          <a:off x="1190397" y="2249487"/>
          <a:ext cx="9808028" cy="3343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5928">
                  <a:extLst>
                    <a:ext uri="{9D8B030D-6E8A-4147-A177-3AD203B41FA5}">
                      <a16:colId xmlns:a16="http://schemas.microsoft.com/office/drawing/2014/main" val="2996397799"/>
                    </a:ext>
                  </a:extLst>
                </a:gridCol>
                <a:gridCol w="5372100">
                  <a:extLst>
                    <a:ext uri="{9D8B030D-6E8A-4147-A177-3AD203B41FA5}">
                      <a16:colId xmlns:a16="http://schemas.microsoft.com/office/drawing/2014/main" val="1945404650"/>
                    </a:ext>
                  </a:extLst>
                </a:gridCol>
              </a:tblGrid>
              <a:tr h="376714">
                <a:tc>
                  <a:txBody>
                    <a:bodyPr/>
                    <a:lstStyle/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) String </a:t>
                      </a:r>
                      <a:r>
                        <a:rPr lang="de-DE" dirty="0" err="1"/>
                        <a:t>class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method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Functionality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55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u="sng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 </a:t>
                      </a:r>
                      <a:r>
                        <a:rPr lang="de-DE" sz="1800" b="0" i="0" u="sng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toLowerCase</a:t>
                      </a:r>
                      <a:r>
                        <a:rPr lang="de-DE" sz="1800" b="0" i="0" u="sng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de-DE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all lowercase string.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36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 </a:t>
                      </a:r>
                      <a:r>
                        <a:rPr lang="de-DE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toUpperCase</a:t>
                      </a:r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de-DE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all UPPERCASE string.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38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 </a:t>
                      </a:r>
                      <a:r>
                        <a:rPr lang="de-DE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trim</a:t>
                      </a:r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de-DE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 beginning and ending spaces of this string.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45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</a:t>
                      </a:r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indexOf</a:t>
                      </a:r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(String </a:t>
                      </a:r>
                      <a:r>
                        <a:rPr lang="de-DE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substring</a:t>
                      </a:r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</a:t>
                      </a:r>
                      <a:endParaRPr lang="de-DE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start position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 a substring in a string.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29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u="sng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String[] </a:t>
                      </a:r>
                      <a:r>
                        <a:rPr lang="de-DE" sz="1800" b="0" i="0" u="sng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split</a:t>
                      </a:r>
                      <a:r>
                        <a:rPr lang="de-DE" sz="1800" b="0" i="0" u="sng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(String </a:t>
                      </a:r>
                      <a:r>
                        <a:rPr lang="de-DE" sz="1800" b="0" i="0" u="sng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regex</a:t>
                      </a:r>
                      <a:r>
                        <a:rPr lang="de-DE" sz="1800" b="0" i="0" u="sng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</a:t>
                      </a:r>
                      <a:endParaRPr lang="de-DE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Splits string at matching regex. Returns an array.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99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boolean</a:t>
                      </a:r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contains</a:t>
                      </a:r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de-DE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CharSequence</a:t>
                      </a:r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s)</a:t>
                      </a:r>
                      <a:endParaRPr lang="de-DE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of character sequence is contained in string.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9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</a:t>
                      </a:r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length</a:t>
                      </a:r>
                      <a:r>
                        <a:rPr lang="de-DE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de-DE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length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Array.length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!!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219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 substring(int </a:t>
                      </a:r>
                      <a:r>
                        <a:rPr lang="en-US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beginIndex</a:t>
                      </a:r>
                      <a:r>
                        <a:rPr lang="en-US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, int </a:t>
                      </a:r>
                      <a:r>
                        <a:rPr lang="en-US" sz="1800" b="0" i="0" u="none" strike="noStrike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endIndex</a:t>
                      </a:r>
                      <a:r>
                        <a:rPr lang="en-US" sz="18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</a:t>
                      </a:r>
                      <a:endParaRPr lang="de-DE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substring.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16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9679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56E864-54B8-FB19-5232-EEC25F8F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Restful APIs – Web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04098D-175D-6181-101C-97A200607C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It is the constructor calling all the methods in the class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268FE6-ED7E-A917-43D2-7BC9552A6159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2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239203C-75AD-A9CF-E996-A87F615C965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java.io.IOException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java.net.URI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java.net.URISyntaxException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java.net.http.HttpClient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java.net.http.HttpRequest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java.net.http.HttpResponse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PostmanEchoClient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PostmanEchoClient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client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HttpClient.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newHttpClient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try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peGet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(client);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peGetWithParameter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(client);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peMyIP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(client);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pePost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(client);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catch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(Exception ex)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err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ex.getMessage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ex.printStackTrace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63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EFF24-5449-1F6D-3FB3-49B7A885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Restful APIs – Web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5E8293-CE04-7F87-7E1E-D101291177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 err="1"/>
              <a:t>printResult</a:t>
            </a:r>
            <a:r>
              <a:rPr lang="en-US" noProof="0" dirty="0"/>
              <a:t> is a helper routine, which is used by every other method.</a:t>
            </a:r>
          </a:p>
          <a:p>
            <a:r>
              <a:rPr lang="en-US" noProof="0" dirty="0"/>
              <a:t>As it does not provide any service outside the class it could (or should?) have been made private.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C9E6683-0B86-FE58-13D4-4C019694BA1B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3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28D6AC8-FB93-EDE9-C855-92D14951771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printResult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methodName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HttpResponse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&lt;String&gt; response)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methodName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response.body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methodName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status code: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response.statusCode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peGet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client)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URISyntaxException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InterruptedException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HttpRequest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request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HttpRequest.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newBuilder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.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"https://postman-echo.com/get"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.GET()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.build();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HttpResponse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&lt;String&gt; response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client.send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(request,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HttpResponse.BodyHandlers.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ofString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printResult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peGet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response);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2541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EFF24-5449-1F6D-3FB3-49B7A885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Restful APIs – Web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5E8293-CE04-7F87-7E1E-D101291177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Another two GET requests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C9E6683-0B86-FE58-13D4-4C019694BA1B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4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719C22F-2FD7-9434-A4F2-55D957ECA2C5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172200" y="2249486"/>
            <a:ext cx="5876925" cy="354171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peGetWithParameter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client)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URISyntaxException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InterruptedException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HttpRequest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request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HttpRequest.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newBuilder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.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"https://postman-echo.com/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get?Eins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=1"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.GET()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.build();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HttpResponse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&lt;String&gt; response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client.send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(request,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HttpResponse.BodyHandlers.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ofString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printResult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peGetWithParameter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response);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peMyIP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client)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URISyntaxException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InterruptedException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HttpRequest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request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HttpRequest.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newBuilder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.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"https://postman-echo.com/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.GET()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.build();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HttpResponse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&lt;String&gt; response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client.send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(request,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HttpResponse.BodyHandlers.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ofString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printResult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peMyIP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response);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217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EFF24-5449-1F6D-3FB3-49B7A885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Restful APIs – Web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5E8293-CE04-7F87-7E1E-D101291177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POST requests require special handling recording the data to be posted.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C9E6683-0B86-FE58-13D4-4C019694BA1B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5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19B224A-5146-D1E6-5A16-DD75F644E35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172200" y="2896958"/>
            <a:ext cx="5648325" cy="224676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pePost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client)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URISyntaxException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InterruptedException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HttpRequest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request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HttpRequest.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newBuilder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.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URI(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"https://postman-echo.com/post"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.headers(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"Content-Type"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"text/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plain;charset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=UTF-8"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.POST(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HttpRequest.BodyPublishers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    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ofString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"Greeting to the Postman Web Service."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.build();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HttpResponse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&lt;String&gt; response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client.send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(request,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HttpResponse.BodyHandlers.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ofString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printResult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pePost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response);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2742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B621C-C19F-EFC9-89EF-9A8A61FB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A5FEE3-862A-1736-A7C6-070981F22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5950"/>
            <a:ext cx="9905999" cy="4133850"/>
          </a:xfrm>
        </p:spPr>
        <p:txBody>
          <a:bodyPr anchor="ctr" anchorCtr="1">
            <a:normAutofit/>
          </a:bodyPr>
          <a:lstStyle/>
          <a:p>
            <a:pPr marL="0" indent="0">
              <a:buNone/>
            </a:pPr>
            <a:r>
              <a:rPr lang="en-US" dirty="0"/>
              <a:t>Docker is a lightweight, portable containers </a:t>
            </a:r>
            <a:br>
              <a:rPr lang="en-US" dirty="0"/>
            </a:br>
            <a:r>
              <a:rPr lang="en-US" dirty="0"/>
              <a:t>for packaging and running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905682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416BEE-4B88-A03B-DA97-615BD9FB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E2A3B2D-A5E2-8095-DCE6-D577C2A59B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1" y="2036128"/>
          <a:ext cx="9906000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547">
                  <a:extLst>
                    <a:ext uri="{9D8B030D-6E8A-4147-A177-3AD203B41FA5}">
                      <a16:colId xmlns:a16="http://schemas.microsoft.com/office/drawing/2014/main" val="1851055590"/>
                    </a:ext>
                  </a:extLst>
                </a:gridCol>
                <a:gridCol w="7938453">
                  <a:extLst>
                    <a:ext uri="{9D8B030D-6E8A-4147-A177-3AD203B41FA5}">
                      <a16:colId xmlns:a16="http://schemas.microsoft.com/office/drawing/2014/main" val="105663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7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Containerization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</a:t>
                      </a:r>
                      <a:r>
                        <a:rPr lang="en-US" sz="1600" dirty="0" err="1"/>
                        <a:t>ackages</a:t>
                      </a:r>
                      <a:r>
                        <a:rPr lang="en-US" sz="1600" dirty="0"/>
                        <a:t> applications and their dependencies into self-sufficient units called containers.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46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Lightweight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Containers share the host operating system's kernel, making them more efficient than VMs.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1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Portability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Containers run consistently across different environments, from local machines to cloud platforms.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226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Containers are isolated from each other, preventing conflicts and resource contention.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58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Scalability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Containers can be easily scaled up or down based on demand.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0" dirty="0" err="1"/>
                        <a:t>Reproducibility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Applications deployed in containers are always deployed in the same environment, ensuring reproducibility.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3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Provides tools for automating the build, deployment, and management of containers.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92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Popular </a:t>
                      </a:r>
                      <a:r>
                        <a:rPr lang="de-DE" b="0" dirty="0" err="1"/>
                        <a:t>ecosystem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</a:t>
                      </a:r>
                      <a:r>
                        <a:rPr lang="en-US" sz="1600" dirty="0"/>
                        <a:t>as a large and active community with a wide range of tools and integrations.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5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Wide </a:t>
                      </a:r>
                      <a:r>
                        <a:rPr lang="de-DE" b="0" dirty="0" err="1"/>
                        <a:t>adoption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U</a:t>
                      </a:r>
                      <a:r>
                        <a:rPr lang="en-US" sz="1600" dirty="0"/>
                        <a:t>sed by millions of developers and organizations worldwide.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861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4186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DFF29-BD04-488B-B3AD-C6527DD1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Docker </a:t>
            </a:r>
            <a:r>
              <a:rPr lang="de-DE" dirty="0" err="1"/>
              <a:t>with</a:t>
            </a:r>
            <a:r>
              <a:rPr lang="de-DE" dirty="0"/>
              <a:t> VMs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E0EEAC2-E6AA-2F21-4405-7ABED45D2B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762323"/>
              </p:ext>
            </p:extLst>
          </p:nvPr>
        </p:nvGraphicFramePr>
        <p:xfrm>
          <a:off x="1248091" y="2226628"/>
          <a:ext cx="9906000" cy="353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407">
                  <a:extLst>
                    <a:ext uri="{9D8B030D-6E8A-4147-A177-3AD203B41FA5}">
                      <a16:colId xmlns:a16="http://schemas.microsoft.com/office/drawing/2014/main" val="792264178"/>
                    </a:ext>
                  </a:extLst>
                </a:gridCol>
                <a:gridCol w="3901440">
                  <a:extLst>
                    <a:ext uri="{9D8B030D-6E8A-4147-A177-3AD203B41FA5}">
                      <a16:colId xmlns:a16="http://schemas.microsoft.com/office/drawing/2014/main" val="2109389001"/>
                    </a:ext>
                  </a:extLst>
                </a:gridCol>
                <a:gridCol w="4395153">
                  <a:extLst>
                    <a:ext uri="{9D8B030D-6E8A-4147-A177-3AD203B41FA5}">
                      <a16:colId xmlns:a16="http://schemas.microsoft.com/office/drawing/2014/main" val="58857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Virtual </a:t>
                      </a:r>
                      <a:r>
                        <a:rPr lang="de-DE" dirty="0" err="1"/>
                        <a:t>Machine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2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 err="1"/>
                        <a:t>Resource</a:t>
                      </a:r>
                      <a:r>
                        <a:rPr lang="de-DE" b="0" dirty="0"/>
                        <a:t> </a:t>
                      </a:r>
                      <a:r>
                        <a:rPr lang="de-DE" b="0" dirty="0" err="1"/>
                        <a:t>usage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Lightweight, shares the host kernel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resource-intensive, runs its own operating system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0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 err="1"/>
                        <a:t>Portability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Highly portable, runs consistently across environments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Less portable, may require environment configuration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206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/>
                        <a:t>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Isolated from each other, preventing conflicts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Isolated from each other (more overhead,  separate OS)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46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/>
                        <a:t>Startup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Fast </a:t>
                      </a:r>
                      <a:r>
                        <a:rPr lang="de-DE" sz="1400" dirty="0" err="1"/>
                        <a:t>startup</a:t>
                      </a:r>
                      <a:r>
                        <a:rPr lang="de-DE" sz="1400" dirty="0"/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Slower startup time due to OS initialization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7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 err="1"/>
                        <a:t>Scalability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Easily scalable up or down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Scalable, but may require more resource management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703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 err="1"/>
                        <a:t>Reproducibility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 reproducibility due to consistent environment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Reproducibility depends on underlying OS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63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 err="1"/>
                        <a:t>Complexity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Simpler to manage and deploy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complex to manage and deploy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284947"/>
                  </a:ext>
                </a:extLst>
              </a:tr>
              <a:tr h="417512">
                <a:tc>
                  <a:txBody>
                    <a:bodyPr/>
                    <a:lstStyle/>
                    <a:p>
                      <a:r>
                        <a:rPr lang="de-DE" b="0" dirty="0" err="1"/>
                        <a:t>Ecosystem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Large and </a:t>
                      </a:r>
                      <a:r>
                        <a:rPr lang="de-DE" sz="1400" dirty="0" err="1"/>
                        <a:t>active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ecosystem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Wide range of tools and integrations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75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6861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EFF24-5449-1F6D-3FB3-49B7A885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3272A6-16D4-4423-42FF-570FFCAA8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Assumptions for the </a:t>
            </a:r>
            <a:r>
              <a:rPr lang="en-US" noProof="0" dirty="0" err="1"/>
              <a:t>foll</a:t>
            </a:r>
            <a:r>
              <a:rPr lang="en-US" dirty="0"/>
              <a:t>o</a:t>
            </a:r>
            <a:r>
              <a:rPr lang="en-US" noProof="0" dirty="0"/>
              <a:t>wing slides:</a:t>
            </a:r>
            <a:br>
              <a:rPr lang="en-US" noProof="0" dirty="0"/>
            </a:br>
            <a:endParaRPr lang="en-US" noProof="0" dirty="0"/>
          </a:p>
          <a:p>
            <a:pPr lvl="1"/>
            <a:r>
              <a:rPr lang="en-US" noProof="0" dirty="0"/>
              <a:t>Docker Desktop is installed on your computer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With Docker Desktop the command line interface for Docker is included, too. All the needed docker activities in this presentation can be executed this way. 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Please refer to Appendix A for instructions on how to install Docker Desktop.</a:t>
            </a:r>
          </a:p>
        </p:txBody>
      </p:sp>
    </p:spTree>
    <p:extLst>
      <p:ext uri="{BB962C8B-B14F-4D97-AF65-F5344CB8AC3E}">
        <p14:creationId xmlns:p14="http://schemas.microsoft.com/office/powerpoint/2010/main" val="15740723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EFF24-5449-1F6D-3FB3-49B7A885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3272A6-16D4-4423-42FF-570FFCAA8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Install RabbitMQ on your machine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	Command line:       docker pull </a:t>
            </a:r>
            <a:r>
              <a:rPr lang="en-US" noProof="0" dirty="0" err="1"/>
              <a:t>rabbitmq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This will take a little while</a:t>
            </a:r>
          </a:p>
        </p:txBody>
      </p:sp>
    </p:spTree>
    <p:extLst>
      <p:ext uri="{BB962C8B-B14F-4D97-AF65-F5344CB8AC3E}">
        <p14:creationId xmlns:p14="http://schemas.microsoft.com/office/powerpoint/2010/main" val="29247259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C6FD7-7092-9B7C-C3C1-987C096E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D3105D-5C72-1FDA-9055-64C42FAB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996" y="2249488"/>
            <a:ext cx="7240833" cy="3541712"/>
          </a:xfrm>
        </p:spPr>
      </p:pic>
    </p:spTree>
    <p:extLst>
      <p:ext uri="{BB962C8B-B14F-4D97-AF65-F5344CB8AC3E}">
        <p14:creationId xmlns:p14="http://schemas.microsoft.com/office/powerpoint/2010/main" val="320217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73381-1149-8E0D-C74E-E2951C95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4ACD3DA1-3706-5842-18AB-F05EE8154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034098"/>
              </p:ext>
            </p:extLst>
          </p:nvPr>
        </p:nvGraphicFramePr>
        <p:xfrm>
          <a:off x="1141413" y="2097088"/>
          <a:ext cx="990600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121129127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404987462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278351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RegEx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character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What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What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does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11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[abcA-Z0-3]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Character </a:t>
                      </a:r>
                      <a:r>
                        <a:rPr lang="de-DE" dirty="0" err="1"/>
                        <a:t>class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Any </a:t>
                      </a:r>
                      <a:r>
                        <a:rPr lang="de-DE" dirty="0" err="1"/>
                        <a:t>character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brackets</a:t>
                      </a:r>
                      <a:r>
                        <a:rPr lang="de-DE" dirty="0"/>
                        <a:t>. 0-3 stands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0, 1, 2, 3 (</a:t>
                      </a:r>
                      <a:r>
                        <a:rPr lang="de-DE" dirty="0" err="1"/>
                        <a:t>range</a:t>
                      </a:r>
                      <a:r>
                        <a:rPr lang="de-DE" dirty="0"/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74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Metacharacter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Any </a:t>
                      </a:r>
                      <a:r>
                        <a:rPr lang="de-DE" dirty="0" err="1"/>
                        <a:t>character</a:t>
                      </a:r>
                      <a:r>
                        <a:rPr lang="de-DE" dirty="0"/>
                        <a:t> but </a:t>
                      </a:r>
                      <a:r>
                        <a:rPr lang="de-DE" dirty="0" err="1"/>
                        <a:t>linefeed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44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* ? + {2} {2,} {2,4}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Quantifiers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How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often</a:t>
                      </a:r>
                      <a:r>
                        <a:rPr lang="de-DE" dirty="0"/>
                        <a:t>: </a:t>
                      </a:r>
                      <a:r>
                        <a:rPr lang="de-DE" dirty="0" err="1"/>
                        <a:t>zero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zero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exactly</a:t>
                      </a:r>
                      <a:r>
                        <a:rPr lang="de-DE" dirty="0"/>
                        <a:t> 2 </a:t>
                      </a:r>
                      <a:r>
                        <a:rPr lang="de-DE" dirty="0" err="1"/>
                        <a:t>times</a:t>
                      </a:r>
                      <a:r>
                        <a:rPr lang="de-DE" dirty="0"/>
                        <a:t>, at least 2 </a:t>
                      </a:r>
                      <a:r>
                        <a:rPr lang="de-DE" dirty="0" err="1"/>
                        <a:t>times</a:t>
                      </a:r>
                      <a:r>
                        <a:rPr lang="de-DE" dirty="0"/>
                        <a:t>, 2, 3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4 </a:t>
                      </a:r>
                      <a:r>
                        <a:rPr lang="de-DE" dirty="0" err="1"/>
                        <a:t>times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63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\t \r \n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White </a:t>
                      </a:r>
                      <a:r>
                        <a:rPr lang="de-DE" dirty="0" err="1"/>
                        <a:t>space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Tab, </a:t>
                      </a:r>
                      <a:r>
                        <a:rPr lang="de-DE" dirty="0" err="1"/>
                        <a:t>carriage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return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linefeed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8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^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Anchors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Beginning</a:t>
                      </a:r>
                      <a:r>
                        <a:rPr lang="de-DE" dirty="0"/>
                        <a:t> and End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98841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B1F40FE-38F6-724E-3968-DBC3C7AC1823}"/>
              </a:ext>
            </a:extLst>
          </p:cNvPr>
          <p:cNvSpPr txBox="1"/>
          <p:nvPr/>
        </p:nvSpPr>
        <p:spPr>
          <a:xfrm>
            <a:off x="2444791" y="5419725"/>
            <a:ext cx="729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RegEx</a:t>
            </a:r>
            <a:r>
              <a:rPr lang="de-DE" dirty="0"/>
              <a:t>. </a:t>
            </a:r>
            <a:r>
              <a:rPr lang="de-DE" dirty="0" err="1"/>
              <a:t>Please</a:t>
            </a:r>
            <a:r>
              <a:rPr lang="de-DE" dirty="0"/>
              <a:t> do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research</a:t>
            </a:r>
            <a:r>
              <a:rPr lang="de-DE" dirty="0"/>
              <a:t> online.</a:t>
            </a:r>
          </a:p>
        </p:txBody>
      </p:sp>
    </p:spTree>
    <p:extLst>
      <p:ext uri="{BB962C8B-B14F-4D97-AF65-F5344CB8AC3E}">
        <p14:creationId xmlns:p14="http://schemas.microsoft.com/office/powerpoint/2010/main" val="17108662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5F4BA-18C1-18C6-522F-72513ED0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C0B6AF-1358-F1AA-B675-4BB60FBE5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820" y="2249488"/>
            <a:ext cx="6247186" cy="3541712"/>
          </a:xfrm>
        </p:spPr>
      </p:pic>
    </p:spTree>
    <p:extLst>
      <p:ext uri="{BB962C8B-B14F-4D97-AF65-F5344CB8AC3E}">
        <p14:creationId xmlns:p14="http://schemas.microsoft.com/office/powerpoint/2010/main" val="38338259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DD722-E59C-1DB2-3A24-E982269C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CF18A5-0366-EBF3-8474-6DDD36F3C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Features:</a:t>
            </a:r>
          </a:p>
          <a:p>
            <a:pPr lvl="1"/>
            <a:r>
              <a:rPr lang="en-US" noProof="0" dirty="0"/>
              <a:t>Applications communicate through messages via the bus</a:t>
            </a:r>
          </a:p>
          <a:p>
            <a:pPr lvl="1"/>
            <a:r>
              <a:rPr lang="en-US" noProof="0" dirty="0"/>
              <a:t>The bus architecture contains a message broker as central element</a:t>
            </a:r>
          </a:p>
          <a:p>
            <a:pPr lvl="1"/>
            <a:r>
              <a:rPr lang="en-US" noProof="0" dirty="0"/>
              <a:t>The broker receives, routes, and delivers the messages</a:t>
            </a:r>
          </a:p>
          <a:p>
            <a:pPr lvl="1"/>
            <a:r>
              <a:rPr lang="en-US" noProof="0" dirty="0"/>
              <a:t>Because of the broker the message sender / receiver are only loosely coupled</a:t>
            </a:r>
          </a:p>
          <a:p>
            <a:pPr lvl="1"/>
            <a:r>
              <a:rPr lang="en-US" noProof="0" dirty="0"/>
              <a:t>The communication happens asynchronously</a:t>
            </a:r>
          </a:p>
        </p:txBody>
      </p:sp>
    </p:spTree>
    <p:extLst>
      <p:ext uri="{BB962C8B-B14F-4D97-AF65-F5344CB8AC3E}">
        <p14:creationId xmlns:p14="http://schemas.microsoft.com/office/powerpoint/2010/main" val="17131585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BAC64-43A1-BA9A-D9BD-F117B97A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7F3ABEDE-71BF-6195-8671-90BD26550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878650"/>
              </p:ext>
            </p:extLst>
          </p:nvPr>
        </p:nvGraphicFramePr>
        <p:xfrm>
          <a:off x="2030411" y="3348566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605892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425478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74015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Either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38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Producer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Publisher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78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Subscriber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825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6559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28BF45BD-8DE1-1FFC-1E88-DC1E74CFF810}"/>
              </a:ext>
            </a:extLst>
          </p:cNvPr>
          <p:cNvSpPr/>
          <p:nvPr/>
        </p:nvSpPr>
        <p:spPr>
          <a:xfrm>
            <a:off x="6407700" y="2936696"/>
            <a:ext cx="4784195" cy="30994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0F65B689-0366-43F5-C8F1-C71207D23B94}"/>
              </a:ext>
            </a:extLst>
          </p:cNvPr>
          <p:cNvSpPr/>
          <p:nvPr/>
        </p:nvSpPr>
        <p:spPr>
          <a:xfrm>
            <a:off x="1520042" y="2873829"/>
            <a:ext cx="4310323" cy="30994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626261F-D19C-0B47-358D-CD7A291D2114}"/>
              </a:ext>
            </a:extLst>
          </p:cNvPr>
          <p:cNvCxnSpPr>
            <a:cxnSpLocks/>
          </p:cNvCxnSpPr>
          <p:nvPr/>
        </p:nvCxnSpPr>
        <p:spPr>
          <a:xfrm>
            <a:off x="5333943" y="4783358"/>
            <a:ext cx="1710043" cy="10330"/>
          </a:xfrm>
          <a:prstGeom prst="line">
            <a:avLst/>
          </a:prstGeom>
          <a:ln w="539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5B7CF018-457D-DDCE-A948-0AAABCD431AA}"/>
              </a:ext>
            </a:extLst>
          </p:cNvPr>
          <p:cNvCxnSpPr>
            <a:cxnSpLocks/>
          </p:cNvCxnSpPr>
          <p:nvPr/>
        </p:nvCxnSpPr>
        <p:spPr>
          <a:xfrm>
            <a:off x="5239389" y="5125880"/>
            <a:ext cx="1710043" cy="10330"/>
          </a:xfrm>
          <a:prstGeom prst="line">
            <a:avLst/>
          </a:prstGeom>
          <a:ln w="539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E6BAC64-43A1-BA9A-D9BD-F117B97A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E644C61-BD3B-62A2-BBEF-AA3AAE1E8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How to picture a message bus?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973D03FC-B7B9-3537-F73A-6CC7F2D17176}"/>
              </a:ext>
            </a:extLst>
          </p:cNvPr>
          <p:cNvSpPr/>
          <p:nvPr/>
        </p:nvSpPr>
        <p:spPr>
          <a:xfrm rot="16200000">
            <a:off x="3467514" y="3182584"/>
            <a:ext cx="398526" cy="35205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dirty="0"/>
              <a:t>Message Bus</a:t>
            </a:r>
          </a:p>
        </p:txBody>
      </p:sp>
      <p:sp>
        <p:nvSpPr>
          <p:cNvPr id="7" name="Achteck 6">
            <a:extLst>
              <a:ext uri="{FF2B5EF4-FFF2-40B4-BE49-F238E27FC236}">
                <a16:creationId xmlns:a16="http://schemas.microsoft.com/office/drawing/2014/main" id="{C5C0564A-4577-CEC4-6F9C-543F837527AA}"/>
              </a:ext>
            </a:extLst>
          </p:cNvPr>
          <p:cNvSpPr/>
          <p:nvPr/>
        </p:nvSpPr>
        <p:spPr>
          <a:xfrm>
            <a:off x="1603170" y="4073233"/>
            <a:ext cx="1781298" cy="281669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Application</a:t>
            </a:r>
            <a:r>
              <a:rPr lang="de-DE" dirty="0"/>
              <a:t>  1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DE624935-F1E8-0F8D-A7B2-853FA9FE98BA}"/>
              </a:ext>
            </a:extLst>
          </p:cNvPr>
          <p:cNvSpPr/>
          <p:nvPr/>
        </p:nvSpPr>
        <p:spPr>
          <a:xfrm rot="16200000">
            <a:off x="8037956" y="3197799"/>
            <a:ext cx="398526" cy="35205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dirty="0"/>
              <a:t>Message Bus</a:t>
            </a:r>
          </a:p>
        </p:txBody>
      </p:sp>
      <p:sp>
        <p:nvSpPr>
          <p:cNvPr id="9" name="Achteck 8">
            <a:extLst>
              <a:ext uri="{FF2B5EF4-FFF2-40B4-BE49-F238E27FC236}">
                <a16:creationId xmlns:a16="http://schemas.microsoft.com/office/drawing/2014/main" id="{6FD252EC-34F5-43F2-4740-6FCBCFFAB846}"/>
              </a:ext>
            </a:extLst>
          </p:cNvPr>
          <p:cNvSpPr/>
          <p:nvPr/>
        </p:nvSpPr>
        <p:spPr>
          <a:xfrm>
            <a:off x="2493819" y="3597230"/>
            <a:ext cx="1781298" cy="281669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Application</a:t>
            </a:r>
            <a:r>
              <a:rPr lang="de-DE" dirty="0"/>
              <a:t>  2</a:t>
            </a:r>
          </a:p>
        </p:txBody>
      </p:sp>
      <p:sp>
        <p:nvSpPr>
          <p:cNvPr id="10" name="Achteck 9">
            <a:extLst>
              <a:ext uri="{FF2B5EF4-FFF2-40B4-BE49-F238E27FC236}">
                <a16:creationId xmlns:a16="http://schemas.microsoft.com/office/drawing/2014/main" id="{F3D1AA76-981F-4586-EE40-40601C3F0277}"/>
              </a:ext>
            </a:extLst>
          </p:cNvPr>
          <p:cNvSpPr/>
          <p:nvPr/>
        </p:nvSpPr>
        <p:spPr>
          <a:xfrm>
            <a:off x="3988131" y="3932398"/>
            <a:ext cx="1781298" cy="281669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Application</a:t>
            </a:r>
            <a:r>
              <a:rPr lang="de-DE" dirty="0"/>
              <a:t>  3</a:t>
            </a:r>
          </a:p>
        </p:txBody>
      </p:sp>
      <p:sp>
        <p:nvSpPr>
          <p:cNvPr id="11" name="Achteck 10">
            <a:extLst>
              <a:ext uri="{FF2B5EF4-FFF2-40B4-BE49-F238E27FC236}">
                <a16:creationId xmlns:a16="http://schemas.microsoft.com/office/drawing/2014/main" id="{D6F2983D-3982-E87D-0BEB-A9DF8206815C}"/>
              </a:ext>
            </a:extLst>
          </p:cNvPr>
          <p:cNvSpPr/>
          <p:nvPr/>
        </p:nvSpPr>
        <p:spPr>
          <a:xfrm>
            <a:off x="6881152" y="4124896"/>
            <a:ext cx="1781298" cy="281669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Application</a:t>
            </a:r>
            <a:r>
              <a:rPr lang="de-DE" dirty="0"/>
              <a:t>  1</a:t>
            </a:r>
          </a:p>
        </p:txBody>
      </p:sp>
      <p:sp>
        <p:nvSpPr>
          <p:cNvPr id="12" name="Achteck 11">
            <a:extLst>
              <a:ext uri="{FF2B5EF4-FFF2-40B4-BE49-F238E27FC236}">
                <a16:creationId xmlns:a16="http://schemas.microsoft.com/office/drawing/2014/main" id="{EF43D801-B40E-867B-5112-9C93A1531A07}"/>
              </a:ext>
            </a:extLst>
          </p:cNvPr>
          <p:cNvSpPr/>
          <p:nvPr/>
        </p:nvSpPr>
        <p:spPr>
          <a:xfrm>
            <a:off x="7771801" y="3648893"/>
            <a:ext cx="1781298" cy="281669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Application</a:t>
            </a:r>
            <a:r>
              <a:rPr lang="de-DE" dirty="0"/>
              <a:t>  2</a:t>
            </a:r>
          </a:p>
        </p:txBody>
      </p:sp>
      <p:sp>
        <p:nvSpPr>
          <p:cNvPr id="13" name="Achteck 12">
            <a:extLst>
              <a:ext uri="{FF2B5EF4-FFF2-40B4-BE49-F238E27FC236}">
                <a16:creationId xmlns:a16="http://schemas.microsoft.com/office/drawing/2014/main" id="{B1D5D226-CDFD-0D07-3C7B-1BFF52641A64}"/>
              </a:ext>
            </a:extLst>
          </p:cNvPr>
          <p:cNvSpPr/>
          <p:nvPr/>
        </p:nvSpPr>
        <p:spPr>
          <a:xfrm>
            <a:off x="9266113" y="3984061"/>
            <a:ext cx="1781298" cy="281669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Application</a:t>
            </a:r>
            <a:r>
              <a:rPr lang="de-DE" dirty="0"/>
              <a:t>  3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C135E5B-F9DD-7BB5-B6CF-5AA982B295CF}"/>
              </a:ext>
            </a:extLst>
          </p:cNvPr>
          <p:cNvCxnSpPr>
            <a:cxnSpLocks/>
          </p:cNvCxnSpPr>
          <p:nvPr/>
        </p:nvCxnSpPr>
        <p:spPr>
          <a:xfrm>
            <a:off x="2410691" y="4406565"/>
            <a:ext cx="973777" cy="3045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5D8B74F-D8F7-DD47-6325-F5E265BB6BC2}"/>
              </a:ext>
            </a:extLst>
          </p:cNvPr>
          <p:cNvCxnSpPr>
            <a:cxnSpLocks/>
          </p:cNvCxnSpPr>
          <p:nvPr/>
        </p:nvCxnSpPr>
        <p:spPr>
          <a:xfrm flipV="1">
            <a:off x="4191990" y="4214067"/>
            <a:ext cx="660074" cy="544718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4A61593-DA99-1822-0F38-7C208A4460B8}"/>
              </a:ext>
            </a:extLst>
          </p:cNvPr>
          <p:cNvCxnSpPr>
            <a:cxnSpLocks/>
            <a:endCxn id="6" idx="4"/>
          </p:cNvCxnSpPr>
          <p:nvPr/>
        </p:nvCxnSpPr>
        <p:spPr>
          <a:xfrm>
            <a:off x="3491345" y="3887474"/>
            <a:ext cx="175432" cy="856097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82A3E77-B5C1-6EA4-C51E-6F5F64FCB2CD}"/>
              </a:ext>
            </a:extLst>
          </p:cNvPr>
          <p:cNvCxnSpPr>
            <a:cxnSpLocks/>
          </p:cNvCxnSpPr>
          <p:nvPr/>
        </p:nvCxnSpPr>
        <p:spPr>
          <a:xfrm>
            <a:off x="8906494" y="3887474"/>
            <a:ext cx="0" cy="823636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7E192CF-E937-BE6E-512A-1C071A5422EE}"/>
              </a:ext>
            </a:extLst>
          </p:cNvPr>
          <p:cNvCxnSpPr>
            <a:cxnSpLocks/>
          </p:cNvCxnSpPr>
          <p:nvPr/>
        </p:nvCxnSpPr>
        <p:spPr>
          <a:xfrm flipV="1">
            <a:off x="7267699" y="4406565"/>
            <a:ext cx="530818" cy="35222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1300FEB-B942-27FF-D59F-000E1C8ED39E}"/>
              </a:ext>
            </a:extLst>
          </p:cNvPr>
          <p:cNvCxnSpPr>
            <a:cxnSpLocks/>
          </p:cNvCxnSpPr>
          <p:nvPr/>
        </p:nvCxnSpPr>
        <p:spPr>
          <a:xfrm flipV="1">
            <a:off x="9553099" y="4214067"/>
            <a:ext cx="732374" cy="544718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12C0ABB1-F810-07A6-7D5F-FF1C7E311814}"/>
              </a:ext>
            </a:extLst>
          </p:cNvPr>
          <p:cNvSpPr txBox="1"/>
          <p:nvPr/>
        </p:nvSpPr>
        <p:spPr>
          <a:xfrm>
            <a:off x="3020606" y="558177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Computer 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218EE2FC-A850-9416-B888-A46F0E79D92C}"/>
              </a:ext>
            </a:extLst>
          </p:cNvPr>
          <p:cNvSpPr txBox="1"/>
          <p:nvPr/>
        </p:nvSpPr>
        <p:spPr>
          <a:xfrm>
            <a:off x="8153626" y="565131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Computer 2</a:t>
            </a:r>
          </a:p>
        </p:txBody>
      </p:sp>
    </p:spTree>
    <p:extLst>
      <p:ext uri="{BB962C8B-B14F-4D97-AF65-F5344CB8AC3E}">
        <p14:creationId xmlns:p14="http://schemas.microsoft.com/office/powerpoint/2010/main" val="38106656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BAC64-43A1-BA9A-D9BD-F117B97A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E644C61-BD3B-62A2-BBEF-AA3AAE1E8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How is it technically done?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FCAE4C8-C433-ED42-5F83-AF38075F36BF}"/>
              </a:ext>
            </a:extLst>
          </p:cNvPr>
          <p:cNvGrpSpPr/>
          <p:nvPr/>
        </p:nvGrpSpPr>
        <p:grpSpPr>
          <a:xfrm>
            <a:off x="6917986" y="3889396"/>
            <a:ext cx="2567677" cy="2446663"/>
            <a:chOff x="6407700" y="2936696"/>
            <a:chExt cx="2567677" cy="2446663"/>
          </a:xfrm>
        </p:grpSpPr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28BF45BD-8DE1-1FFC-1E88-DC1E74CFF810}"/>
                </a:ext>
              </a:extLst>
            </p:cNvPr>
            <p:cNvSpPr/>
            <p:nvPr/>
          </p:nvSpPr>
          <p:spPr>
            <a:xfrm>
              <a:off x="6407700" y="2936696"/>
              <a:ext cx="2567677" cy="244666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chteck 10">
              <a:extLst>
                <a:ext uri="{FF2B5EF4-FFF2-40B4-BE49-F238E27FC236}">
                  <a16:creationId xmlns:a16="http://schemas.microsoft.com/office/drawing/2014/main" id="{D6F2983D-3982-E87D-0BEB-A9DF8206815C}"/>
                </a:ext>
              </a:extLst>
            </p:cNvPr>
            <p:cNvSpPr/>
            <p:nvPr/>
          </p:nvSpPr>
          <p:spPr>
            <a:xfrm>
              <a:off x="6854301" y="3837245"/>
              <a:ext cx="1781298" cy="281669"/>
            </a:xfrm>
            <a:prstGeom prst="oc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Application</a:t>
              </a:r>
              <a:r>
                <a:rPr lang="de-DE" dirty="0"/>
                <a:t>  1</a:t>
              </a:r>
            </a:p>
          </p:txBody>
        </p:sp>
        <p:sp>
          <p:nvSpPr>
            <p:cNvPr id="12" name="Achteck 11">
              <a:extLst>
                <a:ext uri="{FF2B5EF4-FFF2-40B4-BE49-F238E27FC236}">
                  <a16:creationId xmlns:a16="http://schemas.microsoft.com/office/drawing/2014/main" id="{EF43D801-B40E-867B-5112-9C93A1531A07}"/>
                </a:ext>
              </a:extLst>
            </p:cNvPr>
            <p:cNvSpPr/>
            <p:nvPr/>
          </p:nvSpPr>
          <p:spPr>
            <a:xfrm>
              <a:off x="6811725" y="3373125"/>
              <a:ext cx="1781298" cy="281669"/>
            </a:xfrm>
            <a:prstGeom prst="oc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Application</a:t>
              </a:r>
              <a:r>
                <a:rPr lang="de-DE" dirty="0"/>
                <a:t>  2</a:t>
              </a:r>
            </a:p>
          </p:txBody>
        </p:sp>
        <p:sp>
          <p:nvSpPr>
            <p:cNvPr id="13" name="Achteck 12">
              <a:extLst>
                <a:ext uri="{FF2B5EF4-FFF2-40B4-BE49-F238E27FC236}">
                  <a16:creationId xmlns:a16="http://schemas.microsoft.com/office/drawing/2014/main" id="{B1D5D226-CDFD-0D07-3C7B-1BFF52641A64}"/>
                </a:ext>
              </a:extLst>
            </p:cNvPr>
            <p:cNvSpPr/>
            <p:nvPr/>
          </p:nvSpPr>
          <p:spPr>
            <a:xfrm>
              <a:off x="6854301" y="4359985"/>
              <a:ext cx="1781298" cy="281669"/>
            </a:xfrm>
            <a:prstGeom prst="oc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Application</a:t>
              </a:r>
              <a:r>
                <a:rPr lang="de-DE" dirty="0"/>
                <a:t>  3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218EE2FC-A850-9416-B888-A46F0E79D92C}"/>
                </a:ext>
              </a:extLst>
            </p:cNvPr>
            <p:cNvSpPr txBox="1"/>
            <p:nvPr/>
          </p:nvSpPr>
          <p:spPr>
            <a:xfrm>
              <a:off x="7143918" y="4808814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Computer 2</a:t>
              </a:r>
            </a:p>
          </p:txBody>
        </p:sp>
      </p:grp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E0FD01C6-9EF7-440B-FD34-F94755DF9A4F}"/>
              </a:ext>
            </a:extLst>
          </p:cNvPr>
          <p:cNvSpPr/>
          <p:nvPr/>
        </p:nvSpPr>
        <p:spPr>
          <a:xfrm>
            <a:off x="810851" y="3032945"/>
            <a:ext cx="1828050" cy="30994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chteck 13">
            <a:extLst>
              <a:ext uri="{FF2B5EF4-FFF2-40B4-BE49-F238E27FC236}">
                <a16:creationId xmlns:a16="http://schemas.microsoft.com/office/drawing/2014/main" id="{8C1841EA-3A84-557A-41CE-455700DF3BE2}"/>
              </a:ext>
            </a:extLst>
          </p:cNvPr>
          <p:cNvSpPr/>
          <p:nvPr/>
        </p:nvSpPr>
        <p:spPr>
          <a:xfrm>
            <a:off x="861422" y="3794391"/>
            <a:ext cx="1710043" cy="1412858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Message Broker</a:t>
            </a:r>
          </a:p>
          <a:p>
            <a:pPr algn="ctr"/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192D3B-956D-70A1-277E-60E748B2F32C}"/>
              </a:ext>
            </a:extLst>
          </p:cNvPr>
          <p:cNvSpPr txBox="1"/>
          <p:nvPr/>
        </p:nvSpPr>
        <p:spPr>
          <a:xfrm>
            <a:off x="1141412" y="568163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Computer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1300FEB-B942-27FF-D59F-000E1C8ED39E}"/>
              </a:ext>
            </a:extLst>
          </p:cNvPr>
          <p:cNvCxnSpPr>
            <a:cxnSpLocks/>
            <a:stCxn id="14" idx="2"/>
            <a:endCxn id="11" idx="4"/>
          </p:cNvCxnSpPr>
          <p:nvPr/>
        </p:nvCxnSpPr>
        <p:spPr>
          <a:xfrm flipV="1">
            <a:off x="2157653" y="4989116"/>
            <a:ext cx="5206934" cy="218133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40C74FA-B7EF-9395-F38F-26169A9591F5}"/>
              </a:ext>
            </a:extLst>
          </p:cNvPr>
          <p:cNvCxnSpPr>
            <a:cxnSpLocks/>
            <a:stCxn id="14" idx="2"/>
            <a:endCxn id="13" idx="5"/>
          </p:cNvCxnSpPr>
          <p:nvPr/>
        </p:nvCxnSpPr>
        <p:spPr>
          <a:xfrm>
            <a:off x="2157653" y="5207249"/>
            <a:ext cx="5206934" cy="18793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82A3E77-B5C1-6EA4-C51E-6F5F64FCB2CD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2605183" y="4524996"/>
            <a:ext cx="4716828" cy="213598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9D4696A-5B9E-EFB4-617C-320CCF751AF7}"/>
              </a:ext>
            </a:extLst>
          </p:cNvPr>
          <p:cNvGrpSpPr/>
          <p:nvPr/>
        </p:nvGrpSpPr>
        <p:grpSpPr>
          <a:xfrm>
            <a:off x="6917985" y="1097206"/>
            <a:ext cx="2567677" cy="2446663"/>
            <a:chOff x="6407700" y="2936696"/>
            <a:chExt cx="2567677" cy="2446663"/>
          </a:xfrm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BC6E6105-8212-F017-ECAA-5E748CC9204C}"/>
                </a:ext>
              </a:extLst>
            </p:cNvPr>
            <p:cNvSpPr/>
            <p:nvPr/>
          </p:nvSpPr>
          <p:spPr>
            <a:xfrm>
              <a:off x="6407700" y="2936696"/>
              <a:ext cx="2567677" cy="244666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Achteck 32">
              <a:extLst>
                <a:ext uri="{FF2B5EF4-FFF2-40B4-BE49-F238E27FC236}">
                  <a16:creationId xmlns:a16="http://schemas.microsoft.com/office/drawing/2014/main" id="{38A485D1-F7AD-498C-35DC-2A2552E733A4}"/>
                </a:ext>
              </a:extLst>
            </p:cNvPr>
            <p:cNvSpPr/>
            <p:nvPr/>
          </p:nvSpPr>
          <p:spPr>
            <a:xfrm>
              <a:off x="6854301" y="3837245"/>
              <a:ext cx="1781298" cy="281669"/>
            </a:xfrm>
            <a:prstGeom prst="oc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Application</a:t>
              </a:r>
              <a:r>
                <a:rPr lang="de-DE" dirty="0"/>
                <a:t>  1</a:t>
              </a:r>
            </a:p>
          </p:txBody>
        </p:sp>
        <p:sp>
          <p:nvSpPr>
            <p:cNvPr id="34" name="Achteck 33">
              <a:extLst>
                <a:ext uri="{FF2B5EF4-FFF2-40B4-BE49-F238E27FC236}">
                  <a16:creationId xmlns:a16="http://schemas.microsoft.com/office/drawing/2014/main" id="{7B92DBFA-5DAE-305F-F10D-DA507692B5BB}"/>
                </a:ext>
              </a:extLst>
            </p:cNvPr>
            <p:cNvSpPr/>
            <p:nvPr/>
          </p:nvSpPr>
          <p:spPr>
            <a:xfrm>
              <a:off x="6811725" y="3373125"/>
              <a:ext cx="1781298" cy="281669"/>
            </a:xfrm>
            <a:prstGeom prst="oc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Application</a:t>
              </a:r>
              <a:r>
                <a:rPr lang="de-DE" dirty="0"/>
                <a:t>  2</a:t>
              </a:r>
            </a:p>
          </p:txBody>
        </p:sp>
        <p:sp>
          <p:nvSpPr>
            <p:cNvPr id="35" name="Achteck 34">
              <a:extLst>
                <a:ext uri="{FF2B5EF4-FFF2-40B4-BE49-F238E27FC236}">
                  <a16:creationId xmlns:a16="http://schemas.microsoft.com/office/drawing/2014/main" id="{FEB3FFA9-CF09-0141-8C41-F0D2ADCC8BA0}"/>
                </a:ext>
              </a:extLst>
            </p:cNvPr>
            <p:cNvSpPr/>
            <p:nvPr/>
          </p:nvSpPr>
          <p:spPr>
            <a:xfrm>
              <a:off x="6854301" y="4359985"/>
              <a:ext cx="1781298" cy="281669"/>
            </a:xfrm>
            <a:prstGeom prst="oc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Application</a:t>
              </a:r>
              <a:r>
                <a:rPr lang="de-DE" dirty="0"/>
                <a:t>  3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20D4804-13BF-0DAD-AF52-BF064EC01B3B}"/>
                </a:ext>
              </a:extLst>
            </p:cNvPr>
            <p:cNvSpPr txBox="1"/>
            <p:nvPr/>
          </p:nvSpPr>
          <p:spPr>
            <a:xfrm>
              <a:off x="7143918" y="4808814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Computer 1</a:t>
              </a:r>
            </a:p>
          </p:txBody>
        </p:sp>
      </p:grp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4A61593-DA99-1822-0F38-7C208A4460B8}"/>
              </a:ext>
            </a:extLst>
          </p:cNvPr>
          <p:cNvCxnSpPr>
            <a:cxnSpLocks/>
            <a:stCxn id="34" idx="5"/>
            <a:endCxn id="14" idx="7"/>
          </p:cNvCxnSpPr>
          <p:nvPr/>
        </p:nvCxnSpPr>
        <p:spPr>
          <a:xfrm flipH="1">
            <a:off x="2157653" y="1616133"/>
            <a:ext cx="5164357" cy="2178258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5C7A5D4-F6B6-4E93-E138-BCD6561B385C}"/>
              </a:ext>
            </a:extLst>
          </p:cNvPr>
          <p:cNvCxnSpPr>
            <a:cxnSpLocks/>
            <a:stCxn id="14" idx="0"/>
            <a:endCxn id="33" idx="5"/>
          </p:cNvCxnSpPr>
          <p:nvPr/>
        </p:nvCxnSpPr>
        <p:spPr>
          <a:xfrm flipV="1">
            <a:off x="2571465" y="2080253"/>
            <a:ext cx="4793121" cy="212795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DF5494F-57E3-2802-FFCD-9FEE86EC5C5C}"/>
              </a:ext>
            </a:extLst>
          </p:cNvPr>
          <p:cNvCxnSpPr>
            <a:cxnSpLocks/>
            <a:stCxn id="14" idx="0"/>
            <a:endCxn id="35" idx="4"/>
          </p:cNvCxnSpPr>
          <p:nvPr/>
        </p:nvCxnSpPr>
        <p:spPr>
          <a:xfrm flipV="1">
            <a:off x="2571465" y="2719666"/>
            <a:ext cx="4793121" cy="1488537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6449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BAC64-43A1-BA9A-D9BD-F117B97A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7EC53DF-62FB-D42E-ED10-39FC43F1F6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In order to run the RabbitMQ Consumer and Producer code, the RabbitMQ java library needs to be added to the project.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99A6984-F5FF-2CB4-7A3E-14D158079C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5032"/>
            <a:ext cx="4875213" cy="3490623"/>
          </a:xfrm>
        </p:spPr>
      </p:pic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AA65BE24-91E3-7814-AF4D-B6FA986BA862}"/>
              </a:ext>
            </a:extLst>
          </p:cNvPr>
          <p:cNvSpPr/>
          <p:nvPr/>
        </p:nvSpPr>
        <p:spPr>
          <a:xfrm>
            <a:off x="963146" y="5266239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-210717"/>
              <a:gd name="adj4" fmla="val 91632"/>
              <a:gd name="adj5" fmla="val -700977"/>
              <a:gd name="adj6" fmla="val 118071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File -&gt; Project </a:t>
            </a:r>
            <a:r>
              <a:rPr lang="de-DE" dirty="0" err="1"/>
              <a:t>Structure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17494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5">
            <a:extLst>
              <a:ext uri="{FF2B5EF4-FFF2-40B4-BE49-F238E27FC236}">
                <a16:creationId xmlns:a16="http://schemas.microsoft.com/office/drawing/2014/main" id="{01CFBFA5-0109-40A5-4381-C5997E470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399" y="2249488"/>
            <a:ext cx="4236814" cy="35417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4CF38A-7386-6CFC-0184-BCF6EE78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2CA4B-8275-AA71-F184-BE7ADC0A73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B845D682-C73E-42F6-2042-FA7B4303A2CF}"/>
              </a:ext>
            </a:extLst>
          </p:cNvPr>
          <p:cNvSpPr/>
          <p:nvPr/>
        </p:nvSpPr>
        <p:spPr>
          <a:xfrm>
            <a:off x="1052277" y="3879817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-210717"/>
              <a:gd name="adj4" fmla="val 91632"/>
              <a:gd name="adj5" fmla="val -348516"/>
              <a:gd name="adj6" fmla="val 109783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5497555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780C1-6021-D162-30A2-DD3D1C4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895172-A41D-4EEA-D14D-82761A830D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61502F9-AE96-9B0C-4C5B-43C78009A2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399" y="2249488"/>
            <a:ext cx="4236814" cy="3541712"/>
          </a:xfrm>
        </p:spPr>
      </p:pic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CA2B6F47-2742-25DA-1DD2-F4E1472D5344}"/>
              </a:ext>
            </a:extLst>
          </p:cNvPr>
          <p:cNvSpPr/>
          <p:nvPr/>
        </p:nvSpPr>
        <p:spPr>
          <a:xfrm>
            <a:off x="1052277" y="3879817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-37875"/>
              <a:gd name="adj4" fmla="val 116496"/>
              <a:gd name="adj5" fmla="val -473911"/>
              <a:gd name="adj6" fmla="val 120897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Add ( + ) </a:t>
            </a:r>
            <a:r>
              <a:rPr lang="de-DE" dirty="0" err="1"/>
              <a:t>button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3688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97D05-800C-D5EB-59A4-3AC7F043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5D0FC8-C219-76A5-9A98-8EFB2196EE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1FF84A8-9A97-9971-DCC6-0D10557C2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399" y="2249488"/>
            <a:ext cx="4236814" cy="3541712"/>
          </a:xfrm>
        </p:spPr>
      </p:pic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BD851FFD-3F6A-0D95-632E-CE2E9E385E87}"/>
              </a:ext>
            </a:extLst>
          </p:cNvPr>
          <p:cNvSpPr/>
          <p:nvPr/>
        </p:nvSpPr>
        <p:spPr>
          <a:xfrm>
            <a:off x="1052277" y="3879817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-24319"/>
              <a:gd name="adj4" fmla="val 124973"/>
              <a:gd name="adj5" fmla="val -365461"/>
              <a:gd name="adj6" fmla="val 125229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Jave</a:t>
            </a:r>
            <a:r>
              <a:rPr lang="de-DE" dirty="0"/>
              <a:t> </a:t>
            </a:r>
            <a:r>
              <a:rPr lang="de-DE" dirty="0" err="1"/>
              <a:t>library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9483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A24A0-CAFE-0923-9305-3F4940E5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CE50A2-63E2-AAFD-A33D-9ECA75475C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The repository contains a libs directory on the same level as the source code directory.</a:t>
            </a:r>
          </a:p>
          <a:p>
            <a:r>
              <a:rPr lang="en-US" noProof="0" dirty="0"/>
              <a:t>In that directory, there is the </a:t>
            </a:r>
            <a:r>
              <a:rPr lang="en-US" noProof="0" dirty="0" err="1"/>
              <a:t>amqp</a:t>
            </a:r>
            <a:r>
              <a:rPr lang="en-US" noProof="0" dirty="0"/>
              <a:t> directory</a:t>
            </a:r>
          </a:p>
          <a:p>
            <a:r>
              <a:rPr lang="en-US" noProof="0" dirty="0"/>
              <a:t>In that directory is the library needed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B47A652-8163-5922-4C49-841574567F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399" y="2249488"/>
            <a:ext cx="4236814" cy="3541712"/>
          </a:xfrm>
        </p:spPr>
      </p:pic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F083BBC5-E05D-6BF9-E062-47868DE1864F}"/>
              </a:ext>
            </a:extLst>
          </p:cNvPr>
          <p:cNvSpPr/>
          <p:nvPr/>
        </p:nvSpPr>
        <p:spPr>
          <a:xfrm>
            <a:off x="1115550" y="5791200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-125991"/>
              <a:gd name="adj4" fmla="val 119887"/>
              <a:gd name="adj5" fmla="val -616251"/>
              <a:gd name="adj6" fmla="val 131445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17728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73381-1149-8E0D-C74E-E2951C95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40FE-38F6-724E-3968-DBC3C7AC1823}"/>
              </a:ext>
            </a:extLst>
          </p:cNvPr>
          <p:cNvSpPr txBox="1"/>
          <p:nvPr/>
        </p:nvSpPr>
        <p:spPr>
          <a:xfrm>
            <a:off x="2444791" y="5419725"/>
            <a:ext cx="729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RegEx</a:t>
            </a:r>
            <a:r>
              <a:rPr lang="de-DE" dirty="0"/>
              <a:t>. </a:t>
            </a:r>
            <a:r>
              <a:rPr lang="de-DE" dirty="0" err="1"/>
              <a:t>Please</a:t>
            </a:r>
            <a:r>
              <a:rPr lang="de-DE" dirty="0"/>
              <a:t> do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research</a:t>
            </a:r>
            <a:r>
              <a:rPr lang="de-DE" dirty="0"/>
              <a:t> online.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9318F4F9-5DA4-3557-8FAE-5A90953FB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802518"/>
              </p:ext>
            </p:extLst>
          </p:nvPr>
        </p:nvGraphicFramePr>
        <p:xfrm>
          <a:off x="1141413" y="2249488"/>
          <a:ext cx="99060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312851918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93713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RegEx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3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H[</a:t>
                      </a:r>
                      <a:r>
                        <a:rPr lang="de-DE" dirty="0" err="1"/>
                        <a:t>ao</a:t>
                      </a:r>
                      <a:r>
                        <a:rPr lang="de-DE" dirty="0"/>
                        <a:t>]</a:t>
                      </a:r>
                      <a:r>
                        <a:rPr lang="de-DE" dirty="0" err="1"/>
                        <a:t>use</a:t>
                      </a: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Matches : Haus, House, aber auch Hause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573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Han{2}a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Matches: Hanna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3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Gr</a:t>
                      </a:r>
                      <a:r>
                        <a:rPr lang="de-DE" dirty="0"/>
                        <a:t>[</a:t>
                      </a:r>
                      <a:r>
                        <a:rPr lang="de-DE" dirty="0" err="1"/>
                        <a:t>ae</a:t>
                      </a:r>
                      <a:r>
                        <a:rPr lang="de-DE" dirty="0"/>
                        <a:t>]y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Matches:  Grey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Gray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9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Cat$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Line </a:t>
                      </a:r>
                      <a:r>
                        <a:rPr lang="de-DE" dirty="0" err="1"/>
                        <a:t>ends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word</a:t>
                      </a:r>
                      <a:r>
                        <a:rPr lang="de-DE" dirty="0"/>
                        <a:t> 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293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^Here </a:t>
                      </a:r>
                      <a:r>
                        <a:rPr lang="de-DE" dirty="0" err="1"/>
                        <a:t>we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Line </a:t>
                      </a:r>
                      <a:r>
                        <a:rPr lang="de-DE" dirty="0" err="1"/>
                        <a:t>starts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:  Here </a:t>
                      </a:r>
                      <a:r>
                        <a:rPr lang="de-DE" dirty="0" err="1"/>
                        <a:t>we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go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44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^[\t ]*Here </a:t>
                      </a:r>
                      <a:r>
                        <a:rPr lang="de-DE" dirty="0" err="1"/>
                        <a:t>we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Line </a:t>
                      </a:r>
                      <a:r>
                        <a:rPr lang="de-DE" dirty="0" err="1"/>
                        <a:t>starts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without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whitespaces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followed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text</a:t>
                      </a:r>
                      <a:r>
                        <a:rPr lang="de-DE" dirty="0"/>
                        <a:t>: Here </a:t>
                      </a:r>
                      <a:r>
                        <a:rPr lang="de-DE" dirty="0" err="1"/>
                        <a:t>we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go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045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1680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EBF8DF-3CFE-8B4F-583E-730044C0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7CE86F-8993-67EA-D872-58A100D949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527D145-00CF-E152-76AA-29F590550C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781" y="3363119"/>
            <a:ext cx="4210050" cy="1314450"/>
          </a:xfrm>
        </p:spPr>
      </p:pic>
    </p:spTree>
    <p:extLst>
      <p:ext uri="{BB962C8B-B14F-4D97-AF65-F5344CB8AC3E}">
        <p14:creationId xmlns:p14="http://schemas.microsoft.com/office/powerpoint/2010/main" val="9932378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B491A-2412-83E4-3EA9-1135F2EB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22338A-2EDD-FAFC-E3A6-D6C4CF8E50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9A55467-8688-0B6D-DA97-2AD4387BB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399" y="2249488"/>
            <a:ext cx="4236814" cy="3541712"/>
          </a:xfrm>
        </p:spPr>
      </p:pic>
    </p:spTree>
    <p:extLst>
      <p:ext uri="{BB962C8B-B14F-4D97-AF65-F5344CB8AC3E}">
        <p14:creationId xmlns:p14="http://schemas.microsoft.com/office/powerpoint/2010/main" val="9772247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852E2-8D16-BDF8-F247-C1AB0365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EE9D9-9159-5676-5C26-EC91550CB6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All classes and methods should be known now.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2FA0A8F-2077-FB6F-2BC7-7D605E720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3158"/>
            <a:ext cx="4875213" cy="3494372"/>
          </a:xfrm>
        </p:spPr>
      </p:pic>
    </p:spTree>
    <p:extLst>
      <p:ext uri="{BB962C8B-B14F-4D97-AF65-F5344CB8AC3E}">
        <p14:creationId xmlns:p14="http://schemas.microsoft.com/office/powerpoint/2010/main" val="18700092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BAC64-43A1-BA9A-D9BD-F117B97A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ED6C3-7901-1537-2DED-FD911E4E65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First part of a simple publisher code.</a:t>
            </a:r>
          </a:p>
          <a:p>
            <a:r>
              <a:rPr lang="en-US" noProof="0" dirty="0"/>
              <a:t>Every message is published into a queue.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A9D05F3-8F67-051C-21EE-1C25F95FD925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com.rabbitmq.client.ConnectionFactory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com.rabbitmq.client.Connection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com.rabbitmq.client.Channel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java.nio.charset.StandardCharsets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final static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QUEUE_NAME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queue_hello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092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BAC64-43A1-BA9A-D9BD-F117B97A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0EDCBE-918C-10B3-21D9-615E66A98D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noProof="0" dirty="0"/>
              <a:t>Connect to the RabbitMQ broker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Authenticate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Connect to queue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Publish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CE87FC1-4ADB-B0D6-EAE9-D288F9A66DA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172200" y="2512238"/>
            <a:ext cx="5248275" cy="301621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ConnectionFactory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factory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ConnectionFactory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factory.setHost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"localhost"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factory.setPort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5672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factory.setUsername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"guest"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factory.setPassword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"guest"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try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(Connection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connection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factory.newConnection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Channel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channel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connection.createChannel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channel.queueDeclare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QUEUE_NAME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String message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"New Message!"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channel.basicPublish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QUEUE_NAME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message.getBytes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(StandardCharsets.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UTF_8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[x] Sent '"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message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"'"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catch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(Exception e)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err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e.getMessage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err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e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e.printStackTrace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244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31291-3B9D-A243-60AA-8B65C7B5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0CE164-7C31-682F-92DD-AD24F858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No compilation issues</a:t>
            </a:r>
          </a:p>
          <a:p>
            <a:r>
              <a:rPr lang="en-US" noProof="0" dirty="0"/>
              <a:t>But when trying to run the error to the right appears</a:t>
            </a:r>
          </a:p>
          <a:p>
            <a:r>
              <a:rPr lang="en-US" noProof="0" dirty="0"/>
              <a:t>Reason is, that there is a dependency on the slf4j libraries for logging</a:t>
            </a:r>
          </a:p>
          <a:p>
            <a:r>
              <a:rPr lang="en-US" noProof="0" dirty="0"/>
              <a:t>Add them to the project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DB8A7D0-0C56-A72F-3F5E-40E11382EA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42250"/>
            <a:ext cx="4875213" cy="956188"/>
          </a:xfrm>
        </p:spPr>
      </p:pic>
    </p:spTree>
    <p:extLst>
      <p:ext uri="{BB962C8B-B14F-4D97-AF65-F5344CB8AC3E}">
        <p14:creationId xmlns:p14="http://schemas.microsoft.com/office/powerpoint/2010/main" val="25177085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1533B-215C-1FA4-CCF1-B19698FC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0265D0-82A6-BD24-B61D-C7034BB91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Now it is time to start RabbitMQ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0DFEEB-076F-E574-AF21-C8C5DFC097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38394"/>
            <a:ext cx="4875213" cy="2763900"/>
          </a:xfrm>
        </p:spPr>
      </p:pic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C7684EFC-76E1-041D-B3D2-E767DAC5C9F6}"/>
              </a:ext>
            </a:extLst>
          </p:cNvPr>
          <p:cNvSpPr/>
          <p:nvPr/>
        </p:nvSpPr>
        <p:spPr>
          <a:xfrm>
            <a:off x="963146" y="4620387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15279"/>
              <a:gd name="adj4" fmla="val 170805"/>
              <a:gd name="adj5" fmla="val -158194"/>
              <a:gd name="adj6" fmla="val 186646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Click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34262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48749-883F-6F7F-738A-E84743CE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F4303E-B6C2-BCA2-4840-A184CA8FE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59B5400-B585-9D56-4B82-C9E95D6E5A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02928"/>
            <a:ext cx="4875213" cy="2234832"/>
          </a:xfrm>
        </p:spPr>
      </p:pic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D7A5313C-8C39-5828-B6C3-8B27828F5893}"/>
              </a:ext>
            </a:extLst>
          </p:cNvPr>
          <p:cNvSpPr/>
          <p:nvPr/>
        </p:nvSpPr>
        <p:spPr>
          <a:xfrm>
            <a:off x="963146" y="4997234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36684"/>
              <a:gd name="adj4" fmla="val 116794"/>
              <a:gd name="adj5" fmla="val -230969"/>
              <a:gd name="adj6" fmla="val 119548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Click on Optional </a:t>
            </a:r>
            <a:r>
              <a:rPr lang="de-DE" dirty="0" err="1"/>
              <a:t>settings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57697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6463F4-2A7F-89E7-7490-32C049DC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A11EDC-26CB-59E7-7F74-F983B2FECD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0FE521B-2002-5241-2C97-60CA15B951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4476" y="2249488"/>
            <a:ext cx="2990660" cy="3541712"/>
          </a:xfrm>
        </p:spPr>
      </p:pic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B8E997F9-D55D-A694-8928-1EF139981340}"/>
              </a:ext>
            </a:extLst>
          </p:cNvPr>
          <p:cNvSpPr/>
          <p:nvPr/>
        </p:nvSpPr>
        <p:spPr>
          <a:xfrm>
            <a:off x="6460958" y="3826042"/>
            <a:ext cx="1020178" cy="1665872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D16C5CA3-7FBF-5FC5-4864-45539FB70A2D}"/>
              </a:ext>
            </a:extLst>
          </p:cNvPr>
          <p:cNvSpPr/>
          <p:nvPr/>
        </p:nvSpPr>
        <p:spPr>
          <a:xfrm>
            <a:off x="1052277" y="3147948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135145"/>
              <a:gd name="adj4" fmla="val 107514"/>
              <a:gd name="adj5" fmla="val 509628"/>
              <a:gd name="adj6" fmla="val 105510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Enter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ports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RabbitMQ</a:t>
            </a:r>
            <a:r>
              <a:rPr lang="de-DE" dirty="0"/>
              <a:t> </a:t>
            </a:r>
            <a:r>
              <a:rPr lang="de-DE" dirty="0" err="1"/>
              <a:t>uses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9636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998A721-5C66-28F5-8432-A294A26CA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4476" y="2249488"/>
            <a:ext cx="2990660" cy="35417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6463F4-2A7F-89E7-7490-32C049DC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A11EDC-26CB-59E7-7F74-F983B2FECD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B8E997F9-D55D-A694-8928-1EF139981340}"/>
              </a:ext>
            </a:extLst>
          </p:cNvPr>
          <p:cNvSpPr/>
          <p:nvPr/>
        </p:nvSpPr>
        <p:spPr>
          <a:xfrm>
            <a:off x="6515256" y="2815389"/>
            <a:ext cx="1020178" cy="1665872"/>
          </a:xfrm>
          <a:prstGeom prst="leftBrace">
            <a:avLst>
              <a:gd name="adj1" fmla="val 8333"/>
              <a:gd name="adj2" fmla="val 77445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D16C5CA3-7FBF-5FC5-4864-45539FB70A2D}"/>
              </a:ext>
            </a:extLst>
          </p:cNvPr>
          <p:cNvSpPr/>
          <p:nvPr/>
        </p:nvSpPr>
        <p:spPr>
          <a:xfrm>
            <a:off x="1052277" y="3147948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135145"/>
              <a:gd name="adj4" fmla="val 107514"/>
              <a:gd name="adj5" fmla="val 308425"/>
              <a:gd name="adj6" fmla="val 108127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Continue</a:t>
            </a:r>
            <a:r>
              <a:rPr lang="de-DE" dirty="0"/>
              <a:t> – </a:t>
            </a:r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empty</a:t>
            </a:r>
            <a:endParaRPr lang="de-DE" dirty="0"/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2EE67CDA-8C9B-18AE-3EC6-057AB2DB8A1C}"/>
              </a:ext>
            </a:extLst>
          </p:cNvPr>
          <p:cNvSpPr/>
          <p:nvPr/>
        </p:nvSpPr>
        <p:spPr>
          <a:xfrm>
            <a:off x="1052276" y="5225400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-66058"/>
              <a:gd name="adj4" fmla="val 165570"/>
              <a:gd name="adj5" fmla="val 25885"/>
              <a:gd name="adj6" fmla="val 169514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44981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73381-1149-8E0D-C74E-E2951C95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910102D-991E-2FD2-F68F-C271BD1CCC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"Explain the following results:"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Bad : Variables are to be declared on top of the block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String S1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"Hello World"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String S2 = S1;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S1 and S2 are equal            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S1 == S2 )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S1 and S2 have the same content: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S1.compareTo(S2) ==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String S3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"Hello World"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S1 and S3 are equal            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S1 == S3 )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S2 and S3 are equal            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S2 == S3 )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S1 and S3 have the same content: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S1.compareTo(S3) ==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S2 and S3 have the same content: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S2.compareTo(S3) ==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CB12A6-2F12-F3E9-8B3C-17D1DE987ED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902038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62EAF2-578A-9888-D965-AE403448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C5D632-1C8A-20C7-D902-DC844C6DF4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You'll see the log information from the RabbitMQ startup.</a:t>
            </a:r>
          </a:p>
          <a:p>
            <a:endParaRPr lang="en-US" noProof="0" dirty="0"/>
          </a:p>
          <a:p>
            <a:r>
              <a:rPr lang="en-US" noProof="0" dirty="0"/>
              <a:t>CAREFUL:  You might run into problems with your firewall -&gt; allow access for the docker container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BCA6008-C1FB-115F-FD1F-B1CC72BAD5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38394"/>
            <a:ext cx="4875213" cy="2763900"/>
          </a:xfrm>
        </p:spPr>
      </p:pic>
    </p:spTree>
    <p:extLst>
      <p:ext uri="{BB962C8B-B14F-4D97-AF65-F5344CB8AC3E}">
        <p14:creationId xmlns:p14="http://schemas.microsoft.com/office/powerpoint/2010/main" val="14332442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E3867-B24C-3640-3FB1-5910BC00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5E5B46-7A2F-C834-A117-10C727DAFB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You should see this information when the program runs successfully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5BAD2B4-1BD4-7BA8-988A-1C73A21CD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616198"/>
            <a:ext cx="4875213" cy="808292"/>
          </a:xfrm>
        </p:spPr>
      </p:pic>
    </p:spTree>
    <p:extLst>
      <p:ext uri="{BB962C8B-B14F-4D97-AF65-F5344CB8AC3E}">
        <p14:creationId xmlns:p14="http://schemas.microsoft.com/office/powerpoint/2010/main" val="38264695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1D68785-A833-6D39-89F2-4A3C341F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052416-AE0B-A781-C4F0-4DA4979F39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Here is the first part of the Consumer code.</a:t>
            </a:r>
          </a:p>
          <a:p>
            <a:r>
              <a:rPr lang="en-US" noProof="0" dirty="0"/>
              <a:t>The message queue of the consumer must be spelled exactly the same was as the one used in the publisher 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E321271-E05D-6232-57D8-5BB99BBEB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71589"/>
            <a:ext cx="4875213" cy="2497509"/>
          </a:xfrm>
        </p:spPr>
      </p:pic>
    </p:spTree>
    <p:extLst>
      <p:ext uri="{BB962C8B-B14F-4D97-AF65-F5344CB8AC3E}">
        <p14:creationId xmlns:p14="http://schemas.microsoft.com/office/powerpoint/2010/main" val="26347269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806BD-F0DD-286F-A7B4-A2B1BE61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Message 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C0ECEA-15A0-5EAB-6D21-5376B1EDCE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This consumer runs forever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F1B84E9-EB94-6AED-02B3-90DCEB276B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34916"/>
            <a:ext cx="5390147" cy="2803358"/>
          </a:xfrm>
        </p:spPr>
      </p:pic>
    </p:spTree>
    <p:extLst>
      <p:ext uri="{BB962C8B-B14F-4D97-AF65-F5344CB8AC3E}">
        <p14:creationId xmlns:p14="http://schemas.microsoft.com/office/powerpoint/2010/main" val="33780060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9655AAA-8175-3B5F-7982-6D6E81B5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Message bus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5350A0-7872-770F-6CA4-C3B03E26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Get both, consumer and producer up and running</a:t>
            </a:r>
          </a:p>
          <a:p>
            <a:r>
              <a:rPr lang="en-US" noProof="0" dirty="0"/>
              <a:t>Refactor the producer so, that the message is taken from the command line</a:t>
            </a:r>
          </a:p>
          <a:p>
            <a:r>
              <a:rPr lang="en-US" noProof="0" dirty="0"/>
              <a:t>Try to connect to a RabbitMQ broker of your peers</a:t>
            </a:r>
          </a:p>
          <a:p>
            <a:r>
              <a:rPr lang="en-US" noProof="0" dirty="0"/>
              <a:t>Play a little with different queue names</a:t>
            </a:r>
          </a:p>
          <a:p>
            <a:r>
              <a:rPr lang="en-US" noProof="0" dirty="0"/>
              <a:t>Try to setup a chat application with one of the other groups </a:t>
            </a:r>
            <a:br>
              <a:rPr lang="en-US" noProof="0" dirty="0"/>
            </a:br>
            <a:r>
              <a:rPr lang="en-US" noProof="0" dirty="0"/>
              <a:t>(see next slide: Getting keyboard input in console app)</a:t>
            </a:r>
          </a:p>
        </p:txBody>
      </p:sp>
    </p:spTree>
    <p:extLst>
      <p:ext uri="{BB962C8B-B14F-4D97-AF65-F5344CB8AC3E}">
        <p14:creationId xmlns:p14="http://schemas.microsoft.com/office/powerpoint/2010/main" val="36629270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AC7219D-E312-8F70-33CA-45E4B901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Getting keyboard input in console app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1EF2DF2-1AC4-A89A-41E5-CD5B2D91F1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Use the Console class to read keyboard input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3AF218F-CF2E-1D12-149B-D27A6FA24765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java.io.Console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Console con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console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==  con 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err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"Console read access unavailable!"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"Enter some user input: 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String input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console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readLine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.printf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"You entered: %s"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input);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37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02A6F-C4C3-05B0-9423-64B0CC8B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Getting keyboard input in console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B35B6F-1B98-B96A-B9C7-E82BE0CDE2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Most likely there will be no access to the console from within IntelliJ</a:t>
            </a:r>
          </a:p>
          <a:p>
            <a:r>
              <a:rPr lang="en-US" noProof="0" dirty="0"/>
              <a:t>Goto the project directory and then to the out\production\B060__ReadingKeyboardInputInConsoleApp directory</a:t>
            </a:r>
          </a:p>
          <a:p>
            <a:r>
              <a:rPr lang="en-US" noProof="0" dirty="0"/>
              <a:t>Run java –cp . </a:t>
            </a:r>
            <a:r>
              <a:rPr lang="en-US" noProof="0" dirty="0" err="1"/>
              <a:t>de.porsche.Main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AB8E21D-1D56-F8BB-43E3-92D0CAD70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24495"/>
            <a:ext cx="4875213" cy="991697"/>
          </a:xfrm>
        </p:spPr>
      </p:pic>
    </p:spTree>
    <p:extLst>
      <p:ext uri="{BB962C8B-B14F-4D97-AF65-F5344CB8AC3E}">
        <p14:creationId xmlns:p14="http://schemas.microsoft.com/office/powerpoint/2010/main" val="42777877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DD5CA90C-55C9-F6DA-EA4E-B6E60A82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noProof="0" dirty="0">
                <a:solidFill>
                  <a:srgbClr val="FFFFFF"/>
                </a:solidFill>
              </a:rPr>
              <a:t>Module c</a:t>
            </a:r>
            <a:br>
              <a:rPr lang="en-US" sz="4400" noProof="0" dirty="0">
                <a:solidFill>
                  <a:srgbClr val="FFFFFF"/>
                </a:solidFill>
              </a:rPr>
            </a:br>
            <a:r>
              <a:rPr lang="en-US" sz="4400" noProof="0" dirty="0">
                <a:solidFill>
                  <a:srgbClr val="FFFFFF"/>
                </a:solidFill>
              </a:rPr>
              <a:t>Databases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F6F562-ACCE-AA6C-86BD-7E144ACA7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20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724023-4C0C-475F-6A48-5AD27B7C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Table of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8E2ED0-5092-F9EF-CB79-E8A992126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Relational Databases</a:t>
            </a:r>
          </a:p>
          <a:p>
            <a:r>
              <a:rPr lang="en-US" noProof="0" dirty="0"/>
              <a:t>SQL</a:t>
            </a:r>
          </a:p>
          <a:p>
            <a:r>
              <a:rPr lang="en-US" noProof="0" dirty="0"/>
              <a:t>JDBC</a:t>
            </a:r>
          </a:p>
          <a:p>
            <a:r>
              <a:rPr lang="en-US" noProof="0" dirty="0"/>
              <a:t>ORM</a:t>
            </a:r>
          </a:p>
          <a:p>
            <a:r>
              <a:rPr lang="en-US" noProof="0" dirty="0"/>
              <a:t>KV-DB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67244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DAE1D-2E68-9446-1717-01F7DF3E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2CC99F56-7A1C-0BB6-CF3A-66735F0E3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716174"/>
              </p:ext>
            </p:extLst>
          </p:nvPr>
        </p:nvGraphicFramePr>
        <p:xfrm>
          <a:off x="1141411" y="1830388"/>
          <a:ext cx="9906000" cy="430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462">
                  <a:extLst>
                    <a:ext uri="{9D8B030D-6E8A-4147-A177-3AD203B41FA5}">
                      <a16:colId xmlns:a16="http://schemas.microsoft.com/office/drawing/2014/main" val="1020670529"/>
                    </a:ext>
                  </a:extLst>
                </a:gridCol>
                <a:gridCol w="4554538">
                  <a:extLst>
                    <a:ext uri="{9D8B030D-6E8A-4147-A177-3AD203B41FA5}">
                      <a16:colId xmlns:a16="http://schemas.microsoft.com/office/drawing/2014/main" val="417526786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157514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Relational / 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(n)-SQL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53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Structured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Structured / </a:t>
                      </a:r>
                      <a:r>
                        <a:rPr lang="de-DE" dirty="0" err="1"/>
                        <a:t>unstructured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2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storage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Tables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document, key-value, wide-column, and graph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84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Integrity / </a:t>
                      </a:r>
                      <a:r>
                        <a:rPr lang="de-DE" dirty="0" err="1"/>
                        <a:t>reliability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ACID: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Atomicity</a:t>
                      </a: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Consistency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Isolation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Durabilty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Some</a:t>
                      </a:r>
                      <a:r>
                        <a:rPr lang="de-DE" dirty="0"/>
                        <a:t> do, </a:t>
                      </a:r>
                      <a:r>
                        <a:rPr lang="de-DE" dirty="0" err="1"/>
                        <a:t>others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don't</a:t>
                      </a:r>
                      <a:r>
                        <a:rPr lang="de-DE" dirty="0"/>
                        <a:t>.</a:t>
                      </a:r>
                    </a:p>
                    <a:p>
                      <a:endParaRPr lang="de-DE" dirty="0"/>
                    </a:p>
                    <a:p>
                      <a:r>
                        <a:rPr lang="de-DE" dirty="0" err="1"/>
                        <a:t>There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</a:t>
                      </a:r>
                      <a:r>
                        <a:rPr lang="de-DE" dirty="0"/>
                        <a:t> NoSQL DBs,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sacrifice</a:t>
                      </a:r>
                      <a:r>
                        <a:rPr lang="de-DE" dirty="0"/>
                        <a:t> ACID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speed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wordplay</a:t>
                      </a:r>
                      <a:r>
                        <a:rPr lang="de-DE" dirty="0"/>
                        <a:t>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)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14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Database </a:t>
                      </a:r>
                      <a:r>
                        <a:rPr lang="de-DE" dirty="0" err="1"/>
                        <a:t>language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SQL: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Data Definition Language (DDL)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Data Manipulation Language (DML)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Data Control Language (DCL)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Data Query Language (DQL)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There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standard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similar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SQL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-SQL </a:t>
                      </a:r>
                      <a:r>
                        <a:rPr lang="de-DE" dirty="0" err="1"/>
                        <a:t>databases</a:t>
                      </a:r>
                      <a:r>
                        <a:rPr lang="de-DE" dirty="0"/>
                        <a:t>.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Database Management System hast ist own </a:t>
                      </a:r>
                      <a:r>
                        <a:rPr lang="de-DE" dirty="0" err="1"/>
                        <a:t>language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may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similar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other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4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065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47137A-EAE4-93DF-C406-BA90101B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35D7349-A64E-9C53-0A86-D24FB22B71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S4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"Hello World"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S1 and S4 are equal            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S1 == S4 )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S1 and S4 have the same content: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S1.compareTo(S4) ==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S5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"Hello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"World"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S1 and S5 are equal            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S1 == S5 )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S1 and S5 have the same content: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S1.compareTo(S5) ==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S6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"Hello 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S6 = S6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"World"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S1 and S6 are equal            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S1 == S6 )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S1 and S6 have the same content: "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 ( S1.compareTo(S6) ==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C5E105-15E0-3527-F65C-73A22DC1DA3B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5433133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1C16D-A08C-0253-B352-4A1202BB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762DE75C-CACA-780F-1B25-E45757D1E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974942"/>
              </p:ext>
            </p:extLst>
          </p:nvPr>
        </p:nvGraphicFramePr>
        <p:xfrm>
          <a:off x="1141411" y="1849438"/>
          <a:ext cx="99060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918242134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108251901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16653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SQL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Structure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Rows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contain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attributes</a:t>
                      </a:r>
                      <a:r>
                        <a:rPr lang="de-DE" dirty="0"/>
                        <a:t> in different </a:t>
                      </a:r>
                      <a:r>
                        <a:rPr lang="de-DE" dirty="0" err="1"/>
                        <a:t>columns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Records,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contain</a:t>
                      </a:r>
                      <a:r>
                        <a:rPr lang="de-DE" dirty="0"/>
                        <a:t> different </a:t>
                      </a:r>
                      <a:r>
                        <a:rPr lang="de-DE" dirty="0" err="1"/>
                        <a:t>attributes</a:t>
                      </a:r>
                      <a:r>
                        <a:rPr lang="de-DE" dirty="0"/>
                        <a:t>. More </a:t>
                      </a:r>
                      <a:r>
                        <a:rPr lang="de-DE" dirty="0" err="1"/>
                        <a:t>restrictive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column</a:t>
                      </a:r>
                      <a:r>
                        <a:rPr lang="de-DE" dirty="0"/>
                        <a:t>. Also, </a:t>
                      </a:r>
                      <a:r>
                        <a:rPr lang="de-DE" dirty="0" err="1"/>
                        <a:t>there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primary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3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types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Very </a:t>
                      </a:r>
                      <a:r>
                        <a:rPr lang="de-DE" dirty="0" err="1"/>
                        <a:t>many</a:t>
                      </a:r>
                      <a:r>
                        <a:rPr lang="de-DE" dirty="0"/>
                        <a:t> different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types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supported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including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formulae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Many different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types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supported</a:t>
                      </a:r>
                      <a:r>
                        <a:rPr lang="de-DE" dirty="0"/>
                        <a:t>, but also </a:t>
                      </a:r>
                      <a:r>
                        <a:rPr lang="de-DE" dirty="0" err="1"/>
                        <a:t>enforced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attributes</a:t>
                      </a:r>
                      <a:r>
                        <a:rPr lang="de-DE" dirty="0"/>
                        <a:t> in a </a:t>
                      </a:r>
                      <a:r>
                        <a:rPr lang="de-DE" dirty="0" err="1"/>
                        <a:t>record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0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Relationships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Manually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constructed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between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tables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formulae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Standard </a:t>
                      </a:r>
                      <a:r>
                        <a:rPr lang="de-DE" dirty="0" err="1"/>
                        <a:t>part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SQL. </a:t>
                      </a:r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very</a:t>
                      </a:r>
                      <a:r>
                        <a:rPr lang="de-DE" dirty="0"/>
                        <a:t> strong and </a:t>
                      </a:r>
                      <a:r>
                        <a:rPr lang="de-DE" dirty="0" err="1"/>
                        <a:t>enforced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rules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99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Queries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Built</a:t>
                      </a:r>
                      <a:r>
                        <a:rPr lang="de-DE" dirty="0"/>
                        <a:t>-in) </a:t>
                      </a:r>
                      <a:r>
                        <a:rPr lang="de-DE" dirty="0" err="1"/>
                        <a:t>formulae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Powerful </a:t>
                      </a:r>
                      <a:r>
                        <a:rPr lang="de-DE" dirty="0" err="1"/>
                        <a:t>language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selects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changes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tables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86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5316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5F55A-8A27-45BA-7E48-DF0ECDE8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56FCFE-718B-BBF6-8C25-3D1BB132C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16046"/>
              </p:ext>
            </p:extLst>
          </p:nvPr>
        </p:nvGraphicFramePr>
        <p:xfrm>
          <a:off x="152650" y="2513362"/>
          <a:ext cx="2599593" cy="235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907">
                  <a:extLst>
                    <a:ext uri="{9D8B030D-6E8A-4147-A177-3AD203B41FA5}">
                      <a16:colId xmlns:a16="http://schemas.microsoft.com/office/drawing/2014/main" val="2235531958"/>
                    </a:ext>
                  </a:extLst>
                </a:gridCol>
                <a:gridCol w="759656">
                  <a:extLst>
                    <a:ext uri="{9D8B030D-6E8A-4147-A177-3AD203B41FA5}">
                      <a16:colId xmlns:a16="http://schemas.microsoft.com/office/drawing/2014/main" val="2892345726"/>
                    </a:ext>
                  </a:extLst>
                </a:gridCol>
                <a:gridCol w="422030">
                  <a:extLst>
                    <a:ext uri="{9D8B030D-6E8A-4147-A177-3AD203B41FA5}">
                      <a16:colId xmlns:a16="http://schemas.microsoft.com/office/drawing/2014/main" val="176899705"/>
                    </a:ext>
                  </a:extLst>
                </a:gridCol>
              </a:tblGrid>
              <a:tr h="279141">
                <a:tc gridSpan="3">
                  <a:txBody>
                    <a:bodyPr/>
                    <a:lstStyle/>
                    <a:p>
                      <a:r>
                        <a:rPr lang="de-DE" sz="1200" dirty="0" err="1"/>
                        <a:t>Suppliers</a:t>
                      </a:r>
                      <a:endParaRPr lang="de-D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2803"/>
                  </a:ext>
                </a:extLst>
              </a:tr>
              <a:tr h="241627">
                <a:tc>
                  <a:txBody>
                    <a:bodyPr/>
                    <a:lstStyle/>
                    <a:p>
                      <a:r>
                        <a:rPr lang="de-DE" sz="1200" dirty="0" err="1"/>
                        <a:t>Id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42044"/>
                  </a:ext>
                </a:extLst>
              </a:tr>
              <a:tr h="288519">
                <a:tc>
                  <a:txBody>
                    <a:bodyPr/>
                    <a:lstStyle/>
                    <a:p>
                      <a:r>
                        <a:rPr lang="de-DE" sz="1200" dirty="0" err="1"/>
                        <a:t>CompanyName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5118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r>
                        <a:rPr lang="de-DE" sz="1200" dirty="0" err="1"/>
                        <a:t>ContactName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93237"/>
                  </a:ext>
                </a:extLst>
              </a:tr>
              <a:tr h="253219">
                <a:tc>
                  <a:txBody>
                    <a:bodyPr/>
                    <a:lstStyle/>
                    <a:p>
                      <a:r>
                        <a:rPr lang="de-DE" sz="12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173232"/>
                  </a:ext>
                </a:extLst>
              </a:tr>
              <a:tr h="257908">
                <a:tc>
                  <a:txBody>
                    <a:bodyPr/>
                    <a:lstStyle/>
                    <a:p>
                      <a:r>
                        <a:rPr lang="de-DE" sz="12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599568"/>
                  </a:ext>
                </a:extLst>
              </a:tr>
              <a:tr h="281574">
                <a:tc>
                  <a:txBody>
                    <a:bodyPr/>
                    <a:lstStyle/>
                    <a:p>
                      <a:r>
                        <a:rPr lang="de-DE" sz="12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8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Fax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66643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42DB8D78-1D74-E139-61CE-FB9F35D8F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36507"/>
              </p:ext>
            </p:extLst>
          </p:nvPr>
        </p:nvGraphicFramePr>
        <p:xfrm>
          <a:off x="6263526" y="4649438"/>
          <a:ext cx="2478074" cy="1526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848">
                  <a:extLst>
                    <a:ext uri="{9D8B030D-6E8A-4147-A177-3AD203B41FA5}">
                      <a16:colId xmlns:a16="http://schemas.microsoft.com/office/drawing/2014/main" val="2235531958"/>
                    </a:ext>
                  </a:extLst>
                </a:gridCol>
                <a:gridCol w="801858">
                  <a:extLst>
                    <a:ext uri="{9D8B030D-6E8A-4147-A177-3AD203B41FA5}">
                      <a16:colId xmlns:a16="http://schemas.microsoft.com/office/drawing/2014/main" val="2892345726"/>
                    </a:ext>
                  </a:extLst>
                </a:gridCol>
                <a:gridCol w="484368">
                  <a:extLst>
                    <a:ext uri="{9D8B030D-6E8A-4147-A177-3AD203B41FA5}">
                      <a16:colId xmlns:a16="http://schemas.microsoft.com/office/drawing/2014/main" val="176899705"/>
                    </a:ext>
                  </a:extLst>
                </a:gridCol>
              </a:tblGrid>
              <a:tr h="279141">
                <a:tc gridSpan="3">
                  <a:txBody>
                    <a:bodyPr/>
                    <a:lstStyle/>
                    <a:p>
                      <a:r>
                        <a:rPr lang="de-DE" sz="1400" dirty="0"/>
                        <a:t>Orders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2803"/>
                  </a:ext>
                </a:extLst>
              </a:tr>
              <a:tr h="241627">
                <a:tc>
                  <a:txBody>
                    <a:bodyPr/>
                    <a:lstStyle/>
                    <a:p>
                      <a:r>
                        <a:rPr lang="de-DE" sz="1400" dirty="0" err="1"/>
                        <a:t>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42044"/>
                  </a:ext>
                </a:extLst>
              </a:tr>
              <a:tr h="2885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OrderDate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5118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r>
                        <a:rPr lang="de-DE" sz="1400" dirty="0" err="1"/>
                        <a:t>CustomerId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93237"/>
                  </a:ext>
                </a:extLst>
              </a:tr>
              <a:tr h="2532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TotalAmount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17323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A7170B-5CB7-F2F0-04CF-E8AE5E8C2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558087"/>
              </p:ext>
            </p:extLst>
          </p:nvPr>
        </p:nvGraphicFramePr>
        <p:xfrm>
          <a:off x="6262802" y="2513362"/>
          <a:ext cx="2319542" cy="1831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490">
                  <a:extLst>
                    <a:ext uri="{9D8B030D-6E8A-4147-A177-3AD203B41FA5}">
                      <a16:colId xmlns:a16="http://schemas.microsoft.com/office/drawing/2014/main" val="2235531958"/>
                    </a:ext>
                  </a:extLst>
                </a:gridCol>
                <a:gridCol w="803304">
                  <a:extLst>
                    <a:ext uri="{9D8B030D-6E8A-4147-A177-3AD203B41FA5}">
                      <a16:colId xmlns:a16="http://schemas.microsoft.com/office/drawing/2014/main" val="2892345726"/>
                    </a:ext>
                  </a:extLst>
                </a:gridCol>
                <a:gridCol w="512748">
                  <a:extLst>
                    <a:ext uri="{9D8B030D-6E8A-4147-A177-3AD203B41FA5}">
                      <a16:colId xmlns:a16="http://schemas.microsoft.com/office/drawing/2014/main" val="17689970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DE" sz="1400" dirty="0" err="1"/>
                        <a:t>OrderItem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2803"/>
                  </a:ext>
                </a:extLst>
              </a:tr>
              <a:tr h="241627">
                <a:tc>
                  <a:txBody>
                    <a:bodyPr/>
                    <a:lstStyle/>
                    <a:p>
                      <a:r>
                        <a:rPr lang="de-DE" sz="1400" dirty="0" err="1"/>
                        <a:t>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42044"/>
                  </a:ext>
                </a:extLst>
              </a:tr>
              <a:tr h="2885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OrderId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5118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r>
                        <a:rPr lang="de-DE" sz="1400" dirty="0" err="1"/>
                        <a:t>ProductId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93237"/>
                  </a:ext>
                </a:extLst>
              </a:tr>
              <a:tr h="2532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UnitPrice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173232"/>
                  </a:ext>
                </a:extLst>
              </a:tr>
              <a:tr h="257908">
                <a:tc>
                  <a:txBody>
                    <a:bodyPr/>
                    <a:lstStyle/>
                    <a:p>
                      <a:r>
                        <a:rPr lang="de-DE" sz="1400" dirty="0" err="1"/>
                        <a:t>Quantity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59956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B278A4F-A782-9259-6A6C-DDADFCE7F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442144"/>
              </p:ext>
            </p:extLst>
          </p:nvPr>
        </p:nvGraphicFramePr>
        <p:xfrm>
          <a:off x="3184182" y="2513362"/>
          <a:ext cx="2646681" cy="2136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453">
                  <a:extLst>
                    <a:ext uri="{9D8B030D-6E8A-4147-A177-3AD203B41FA5}">
                      <a16:colId xmlns:a16="http://schemas.microsoft.com/office/drawing/2014/main" val="2235531958"/>
                    </a:ext>
                  </a:extLst>
                </a:gridCol>
                <a:gridCol w="829994">
                  <a:extLst>
                    <a:ext uri="{9D8B030D-6E8A-4147-A177-3AD203B41FA5}">
                      <a16:colId xmlns:a16="http://schemas.microsoft.com/office/drawing/2014/main" val="2892345726"/>
                    </a:ext>
                  </a:extLst>
                </a:gridCol>
                <a:gridCol w="464234">
                  <a:extLst>
                    <a:ext uri="{9D8B030D-6E8A-4147-A177-3AD203B41FA5}">
                      <a16:colId xmlns:a16="http://schemas.microsoft.com/office/drawing/2014/main" val="17689970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DE" sz="1400" dirty="0"/>
                        <a:t>Products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2803"/>
                  </a:ext>
                </a:extLst>
              </a:tr>
              <a:tr h="241627">
                <a:tc>
                  <a:txBody>
                    <a:bodyPr/>
                    <a:lstStyle/>
                    <a:p>
                      <a:r>
                        <a:rPr lang="de-DE" sz="1400" dirty="0" err="1"/>
                        <a:t>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42044"/>
                  </a:ext>
                </a:extLst>
              </a:tr>
              <a:tr h="2885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ProductName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5118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r>
                        <a:rPr lang="de-DE" sz="1400" dirty="0" err="1"/>
                        <a:t>SupplierId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93237"/>
                  </a:ext>
                </a:extLst>
              </a:tr>
              <a:tr h="2532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UnitPrice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173232"/>
                  </a:ext>
                </a:extLst>
              </a:tr>
              <a:tr h="257908">
                <a:tc>
                  <a:txBody>
                    <a:bodyPr/>
                    <a:lstStyle/>
                    <a:p>
                      <a:r>
                        <a:rPr lang="de-DE" sz="14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599568"/>
                  </a:ext>
                </a:extLst>
              </a:tr>
              <a:tr h="281574">
                <a:tc>
                  <a:txBody>
                    <a:bodyPr/>
                    <a:lstStyle/>
                    <a:p>
                      <a:r>
                        <a:rPr lang="de-DE" sz="1400" dirty="0" err="1"/>
                        <a:t>IsDiscontinued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88656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FCE8133F-5155-DA83-139A-39A9FC3ED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742985"/>
              </p:ext>
            </p:extLst>
          </p:nvPr>
        </p:nvGraphicFramePr>
        <p:xfrm>
          <a:off x="9014283" y="2513362"/>
          <a:ext cx="2310425" cy="2136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950">
                  <a:extLst>
                    <a:ext uri="{9D8B030D-6E8A-4147-A177-3AD203B41FA5}">
                      <a16:colId xmlns:a16="http://schemas.microsoft.com/office/drawing/2014/main" val="2235531958"/>
                    </a:ext>
                  </a:extLst>
                </a:gridCol>
                <a:gridCol w="801858">
                  <a:extLst>
                    <a:ext uri="{9D8B030D-6E8A-4147-A177-3AD203B41FA5}">
                      <a16:colId xmlns:a16="http://schemas.microsoft.com/office/drawing/2014/main" val="2892345726"/>
                    </a:ext>
                  </a:extLst>
                </a:gridCol>
                <a:gridCol w="439617">
                  <a:extLst>
                    <a:ext uri="{9D8B030D-6E8A-4147-A177-3AD203B41FA5}">
                      <a16:colId xmlns:a16="http://schemas.microsoft.com/office/drawing/2014/main" val="176899705"/>
                    </a:ext>
                  </a:extLst>
                </a:gridCol>
              </a:tblGrid>
              <a:tr h="279141">
                <a:tc gridSpan="3">
                  <a:txBody>
                    <a:bodyPr/>
                    <a:lstStyle/>
                    <a:p>
                      <a:r>
                        <a:rPr lang="de-DE" sz="1400" dirty="0"/>
                        <a:t>Customers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2803"/>
                  </a:ext>
                </a:extLst>
              </a:tr>
              <a:tr h="241627">
                <a:tc>
                  <a:txBody>
                    <a:bodyPr/>
                    <a:lstStyle/>
                    <a:p>
                      <a:r>
                        <a:rPr lang="de-DE" sz="1400" dirty="0" err="1"/>
                        <a:t>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42044"/>
                  </a:ext>
                </a:extLst>
              </a:tr>
              <a:tr h="2885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FirstName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5118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r>
                        <a:rPr lang="de-DE" sz="1400" dirty="0" err="1"/>
                        <a:t>LastName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93237"/>
                  </a:ext>
                </a:extLst>
              </a:tr>
              <a:tr h="253219">
                <a:tc>
                  <a:txBody>
                    <a:bodyPr/>
                    <a:lstStyle/>
                    <a:p>
                      <a:r>
                        <a:rPr lang="de-DE" sz="14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173232"/>
                  </a:ext>
                </a:extLst>
              </a:tr>
              <a:tr h="257908">
                <a:tc>
                  <a:txBody>
                    <a:bodyPr/>
                    <a:lstStyle/>
                    <a:p>
                      <a:r>
                        <a:rPr lang="de-DE" sz="14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599568"/>
                  </a:ext>
                </a:extLst>
              </a:tr>
              <a:tr h="281574">
                <a:tc>
                  <a:txBody>
                    <a:bodyPr/>
                    <a:lstStyle/>
                    <a:p>
                      <a:r>
                        <a:rPr lang="de-DE" sz="14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88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5261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23">
            <a:extLst>
              <a:ext uri="{FF2B5EF4-FFF2-40B4-BE49-F238E27FC236}">
                <a16:creationId xmlns:a16="http://schemas.microsoft.com/office/drawing/2014/main" id="{608AC1E7-53ED-2D45-3520-1DCDC67EEA97}"/>
              </a:ext>
            </a:extLst>
          </p:cNvPr>
          <p:cNvSpPr/>
          <p:nvPr/>
        </p:nvSpPr>
        <p:spPr>
          <a:xfrm>
            <a:off x="6511995" y="4961150"/>
            <a:ext cx="76913" cy="93804"/>
          </a:xfrm>
          <a:prstGeom prst="ellipse">
            <a:avLst/>
          </a:prstGeom>
          <a:solidFill>
            <a:srgbClr val="DA6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Oval 23">
            <a:extLst>
              <a:ext uri="{FF2B5EF4-FFF2-40B4-BE49-F238E27FC236}">
                <a16:creationId xmlns:a16="http://schemas.microsoft.com/office/drawing/2014/main" id="{948D3474-39AA-5418-68C5-C00AA911019D}"/>
              </a:ext>
            </a:extLst>
          </p:cNvPr>
          <p:cNvSpPr/>
          <p:nvPr/>
        </p:nvSpPr>
        <p:spPr>
          <a:xfrm>
            <a:off x="6501264" y="2580631"/>
            <a:ext cx="76913" cy="93804"/>
          </a:xfrm>
          <a:prstGeom prst="ellipse">
            <a:avLst/>
          </a:prstGeom>
          <a:solidFill>
            <a:srgbClr val="DA6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CDD1E8F1-9643-495B-8E40-8F26F2E2C000}"/>
              </a:ext>
            </a:extLst>
          </p:cNvPr>
          <p:cNvSpPr/>
          <p:nvPr/>
        </p:nvSpPr>
        <p:spPr>
          <a:xfrm>
            <a:off x="6484560" y="5277075"/>
            <a:ext cx="76913" cy="938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5320C00C-EA89-9245-9619-C150807668C8}"/>
              </a:ext>
            </a:extLst>
          </p:cNvPr>
          <p:cNvSpPr/>
          <p:nvPr/>
        </p:nvSpPr>
        <p:spPr>
          <a:xfrm>
            <a:off x="9609224" y="2598784"/>
            <a:ext cx="76913" cy="93804"/>
          </a:xfrm>
          <a:prstGeom prst="ellipse">
            <a:avLst/>
          </a:prstGeom>
          <a:solidFill>
            <a:srgbClr val="DA6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23">
            <a:extLst>
              <a:ext uri="{FF2B5EF4-FFF2-40B4-BE49-F238E27FC236}">
                <a16:creationId xmlns:a16="http://schemas.microsoft.com/office/drawing/2014/main" id="{D0506C27-E0DE-9C93-7633-45353ADE3630}"/>
              </a:ext>
            </a:extLst>
          </p:cNvPr>
          <p:cNvSpPr/>
          <p:nvPr/>
        </p:nvSpPr>
        <p:spPr>
          <a:xfrm>
            <a:off x="9091044" y="3194285"/>
            <a:ext cx="76913" cy="93804"/>
          </a:xfrm>
          <a:prstGeom prst="ellipse">
            <a:avLst/>
          </a:prstGeom>
          <a:solidFill>
            <a:srgbClr val="DA6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D340C561-76A3-C372-2489-ADDCBA170B1A}"/>
              </a:ext>
            </a:extLst>
          </p:cNvPr>
          <p:cNvSpPr/>
          <p:nvPr/>
        </p:nvSpPr>
        <p:spPr>
          <a:xfrm>
            <a:off x="5976461" y="2588232"/>
            <a:ext cx="76913" cy="93804"/>
          </a:xfrm>
          <a:prstGeom prst="ellipse">
            <a:avLst/>
          </a:prstGeom>
          <a:solidFill>
            <a:srgbClr val="DA6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Connector: Elbow 56">
            <a:extLst>
              <a:ext uri="{FF2B5EF4-FFF2-40B4-BE49-F238E27FC236}">
                <a16:creationId xmlns:a16="http://schemas.microsoft.com/office/drawing/2014/main" id="{CD69C676-9C96-3CA1-E0A5-7CB3F00B5C3E}"/>
              </a:ext>
            </a:extLst>
          </p:cNvPr>
          <p:cNvCxnSpPr>
            <a:cxnSpLocks/>
            <a:stCxn id="32" idx="2"/>
            <a:endCxn id="36" idx="6"/>
          </p:cNvCxnSpPr>
          <p:nvPr/>
        </p:nvCxnSpPr>
        <p:spPr>
          <a:xfrm rot="10800000">
            <a:off x="6053374" y="2635135"/>
            <a:ext cx="431186" cy="2688843"/>
          </a:xfrm>
          <a:prstGeom prst="bentConnector3">
            <a:avLst>
              <a:gd name="adj1" fmla="val 50000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7F5F55A-8A27-45BA-7E48-DF0ECDE8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04960B05-CAC4-F094-C8FD-9B114D980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457735"/>
              </p:ext>
            </p:extLst>
          </p:nvPr>
        </p:nvGraphicFramePr>
        <p:xfrm>
          <a:off x="337436" y="2194825"/>
          <a:ext cx="2599593" cy="235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907">
                  <a:extLst>
                    <a:ext uri="{9D8B030D-6E8A-4147-A177-3AD203B41FA5}">
                      <a16:colId xmlns:a16="http://schemas.microsoft.com/office/drawing/2014/main" val="2235531958"/>
                    </a:ext>
                  </a:extLst>
                </a:gridCol>
                <a:gridCol w="759656">
                  <a:extLst>
                    <a:ext uri="{9D8B030D-6E8A-4147-A177-3AD203B41FA5}">
                      <a16:colId xmlns:a16="http://schemas.microsoft.com/office/drawing/2014/main" val="2892345726"/>
                    </a:ext>
                  </a:extLst>
                </a:gridCol>
                <a:gridCol w="422030">
                  <a:extLst>
                    <a:ext uri="{9D8B030D-6E8A-4147-A177-3AD203B41FA5}">
                      <a16:colId xmlns:a16="http://schemas.microsoft.com/office/drawing/2014/main" val="176899705"/>
                    </a:ext>
                  </a:extLst>
                </a:gridCol>
              </a:tblGrid>
              <a:tr h="279141">
                <a:tc gridSpan="3">
                  <a:txBody>
                    <a:bodyPr/>
                    <a:lstStyle/>
                    <a:p>
                      <a:r>
                        <a:rPr lang="de-DE" sz="1200" dirty="0" err="1"/>
                        <a:t>Suppliers</a:t>
                      </a:r>
                      <a:endParaRPr lang="de-D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2803"/>
                  </a:ext>
                </a:extLst>
              </a:tr>
              <a:tr h="241627">
                <a:tc>
                  <a:txBody>
                    <a:bodyPr/>
                    <a:lstStyle/>
                    <a:p>
                      <a:r>
                        <a:rPr lang="de-DE" sz="1200" dirty="0" err="1"/>
                        <a:t>Id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42044"/>
                  </a:ext>
                </a:extLst>
              </a:tr>
              <a:tr h="288519">
                <a:tc>
                  <a:txBody>
                    <a:bodyPr/>
                    <a:lstStyle/>
                    <a:p>
                      <a:r>
                        <a:rPr lang="de-DE" sz="1200" dirty="0" err="1"/>
                        <a:t>CompanyName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5118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r>
                        <a:rPr lang="de-DE" sz="1200" dirty="0" err="1"/>
                        <a:t>ContactName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93237"/>
                  </a:ext>
                </a:extLst>
              </a:tr>
              <a:tr h="253219">
                <a:tc>
                  <a:txBody>
                    <a:bodyPr/>
                    <a:lstStyle/>
                    <a:p>
                      <a:r>
                        <a:rPr lang="de-DE" sz="12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173232"/>
                  </a:ext>
                </a:extLst>
              </a:tr>
              <a:tr h="257908">
                <a:tc>
                  <a:txBody>
                    <a:bodyPr/>
                    <a:lstStyle/>
                    <a:p>
                      <a:r>
                        <a:rPr lang="de-DE" sz="12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599568"/>
                  </a:ext>
                </a:extLst>
              </a:tr>
              <a:tr h="281574">
                <a:tc>
                  <a:txBody>
                    <a:bodyPr/>
                    <a:lstStyle/>
                    <a:p>
                      <a:r>
                        <a:rPr lang="de-DE" sz="12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8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Fax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66643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DBCDCEE3-4A29-1D6A-EC7B-A628928D0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015861"/>
              </p:ext>
            </p:extLst>
          </p:nvPr>
        </p:nvGraphicFramePr>
        <p:xfrm>
          <a:off x="6506504" y="2194825"/>
          <a:ext cx="2641323" cy="1833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960">
                  <a:extLst>
                    <a:ext uri="{9D8B030D-6E8A-4147-A177-3AD203B41FA5}">
                      <a16:colId xmlns:a16="http://schemas.microsoft.com/office/drawing/2014/main" val="2235531958"/>
                    </a:ext>
                  </a:extLst>
                </a:gridCol>
                <a:gridCol w="801859">
                  <a:extLst>
                    <a:ext uri="{9D8B030D-6E8A-4147-A177-3AD203B41FA5}">
                      <a16:colId xmlns:a16="http://schemas.microsoft.com/office/drawing/2014/main" val="2892345726"/>
                    </a:ext>
                  </a:extLst>
                </a:gridCol>
                <a:gridCol w="520504">
                  <a:extLst>
                    <a:ext uri="{9D8B030D-6E8A-4147-A177-3AD203B41FA5}">
                      <a16:colId xmlns:a16="http://schemas.microsoft.com/office/drawing/2014/main" val="17689970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DE" sz="1400" dirty="0"/>
                        <a:t>Orders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2803"/>
                  </a:ext>
                </a:extLst>
              </a:tr>
              <a:tr h="241627">
                <a:tc>
                  <a:txBody>
                    <a:bodyPr/>
                    <a:lstStyle/>
                    <a:p>
                      <a:r>
                        <a:rPr lang="de-DE" sz="1400" dirty="0" err="1"/>
                        <a:t>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42044"/>
                  </a:ext>
                </a:extLst>
              </a:tr>
              <a:tr h="2885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OrderDate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5118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r>
                        <a:rPr lang="de-DE" sz="1400" dirty="0" err="1"/>
                        <a:t>CustomerId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746166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r>
                        <a:rPr lang="de-DE" sz="1400" dirty="0" err="1"/>
                        <a:t>OrderNumber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93237"/>
                  </a:ext>
                </a:extLst>
              </a:tr>
              <a:tr h="2532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TotalAmount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173232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7ACA89F8-FFB7-51E7-3576-9269A6F54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899213"/>
              </p:ext>
            </p:extLst>
          </p:nvPr>
        </p:nvGraphicFramePr>
        <p:xfrm>
          <a:off x="6523017" y="4280552"/>
          <a:ext cx="2624809" cy="1831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533">
                  <a:extLst>
                    <a:ext uri="{9D8B030D-6E8A-4147-A177-3AD203B41FA5}">
                      <a16:colId xmlns:a16="http://schemas.microsoft.com/office/drawing/2014/main" val="2235531958"/>
                    </a:ext>
                  </a:extLst>
                </a:gridCol>
                <a:gridCol w="738047">
                  <a:extLst>
                    <a:ext uri="{9D8B030D-6E8A-4147-A177-3AD203B41FA5}">
                      <a16:colId xmlns:a16="http://schemas.microsoft.com/office/drawing/2014/main" val="2892345726"/>
                    </a:ext>
                  </a:extLst>
                </a:gridCol>
                <a:gridCol w="580229">
                  <a:extLst>
                    <a:ext uri="{9D8B030D-6E8A-4147-A177-3AD203B41FA5}">
                      <a16:colId xmlns:a16="http://schemas.microsoft.com/office/drawing/2014/main" val="17689970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DE" sz="1400" dirty="0" err="1"/>
                        <a:t>OrderItem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2803"/>
                  </a:ext>
                </a:extLst>
              </a:tr>
              <a:tr h="241627">
                <a:tc>
                  <a:txBody>
                    <a:bodyPr/>
                    <a:lstStyle/>
                    <a:p>
                      <a:r>
                        <a:rPr lang="de-DE" sz="1400" dirty="0" err="1"/>
                        <a:t>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42044"/>
                  </a:ext>
                </a:extLst>
              </a:tr>
              <a:tr h="2885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OrderId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5118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r>
                        <a:rPr lang="de-DE" sz="1400" dirty="0" err="1"/>
                        <a:t>ProductId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93237"/>
                  </a:ext>
                </a:extLst>
              </a:tr>
              <a:tr h="2532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UnitPrice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173232"/>
                  </a:ext>
                </a:extLst>
              </a:tr>
              <a:tr h="257908">
                <a:tc>
                  <a:txBody>
                    <a:bodyPr/>
                    <a:lstStyle/>
                    <a:p>
                      <a:r>
                        <a:rPr lang="de-DE" sz="1400" dirty="0" err="1"/>
                        <a:t>Quantity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599568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F998685C-3CD5-EA03-9FBC-ED7D21A52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401984"/>
              </p:ext>
            </p:extLst>
          </p:nvPr>
        </p:nvGraphicFramePr>
        <p:xfrm>
          <a:off x="3398426" y="2194825"/>
          <a:ext cx="2646681" cy="2136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453">
                  <a:extLst>
                    <a:ext uri="{9D8B030D-6E8A-4147-A177-3AD203B41FA5}">
                      <a16:colId xmlns:a16="http://schemas.microsoft.com/office/drawing/2014/main" val="2235531958"/>
                    </a:ext>
                  </a:extLst>
                </a:gridCol>
                <a:gridCol w="829994">
                  <a:extLst>
                    <a:ext uri="{9D8B030D-6E8A-4147-A177-3AD203B41FA5}">
                      <a16:colId xmlns:a16="http://schemas.microsoft.com/office/drawing/2014/main" val="2892345726"/>
                    </a:ext>
                  </a:extLst>
                </a:gridCol>
                <a:gridCol w="464234">
                  <a:extLst>
                    <a:ext uri="{9D8B030D-6E8A-4147-A177-3AD203B41FA5}">
                      <a16:colId xmlns:a16="http://schemas.microsoft.com/office/drawing/2014/main" val="17689970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de-DE" sz="1400" dirty="0"/>
                        <a:t>Products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2803"/>
                  </a:ext>
                </a:extLst>
              </a:tr>
              <a:tr h="241627">
                <a:tc>
                  <a:txBody>
                    <a:bodyPr/>
                    <a:lstStyle/>
                    <a:p>
                      <a:r>
                        <a:rPr lang="de-DE" sz="1400" dirty="0" err="1"/>
                        <a:t>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42044"/>
                  </a:ext>
                </a:extLst>
              </a:tr>
              <a:tr h="2885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ProductName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5118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r>
                        <a:rPr lang="de-DE" sz="1400" dirty="0" err="1"/>
                        <a:t>SupplierId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93237"/>
                  </a:ext>
                </a:extLst>
              </a:tr>
              <a:tr h="2532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UnitPrice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173232"/>
                  </a:ext>
                </a:extLst>
              </a:tr>
              <a:tr h="257908">
                <a:tc>
                  <a:txBody>
                    <a:bodyPr/>
                    <a:lstStyle/>
                    <a:p>
                      <a:r>
                        <a:rPr lang="de-DE" sz="14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599568"/>
                  </a:ext>
                </a:extLst>
              </a:tr>
              <a:tr h="281574">
                <a:tc>
                  <a:txBody>
                    <a:bodyPr/>
                    <a:lstStyle/>
                    <a:p>
                      <a:r>
                        <a:rPr lang="de-DE" sz="1400" dirty="0" err="1"/>
                        <a:t>IsDiscontinued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88656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5180709B-63A9-A96A-7C95-AE1552729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89447"/>
              </p:ext>
            </p:extLst>
          </p:nvPr>
        </p:nvGraphicFramePr>
        <p:xfrm>
          <a:off x="9609225" y="2194825"/>
          <a:ext cx="2310425" cy="2136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950">
                  <a:extLst>
                    <a:ext uri="{9D8B030D-6E8A-4147-A177-3AD203B41FA5}">
                      <a16:colId xmlns:a16="http://schemas.microsoft.com/office/drawing/2014/main" val="2235531958"/>
                    </a:ext>
                  </a:extLst>
                </a:gridCol>
                <a:gridCol w="801858">
                  <a:extLst>
                    <a:ext uri="{9D8B030D-6E8A-4147-A177-3AD203B41FA5}">
                      <a16:colId xmlns:a16="http://schemas.microsoft.com/office/drawing/2014/main" val="2892345726"/>
                    </a:ext>
                  </a:extLst>
                </a:gridCol>
                <a:gridCol w="439617">
                  <a:extLst>
                    <a:ext uri="{9D8B030D-6E8A-4147-A177-3AD203B41FA5}">
                      <a16:colId xmlns:a16="http://schemas.microsoft.com/office/drawing/2014/main" val="176899705"/>
                    </a:ext>
                  </a:extLst>
                </a:gridCol>
              </a:tblGrid>
              <a:tr h="279141">
                <a:tc gridSpan="3">
                  <a:txBody>
                    <a:bodyPr/>
                    <a:lstStyle/>
                    <a:p>
                      <a:r>
                        <a:rPr lang="de-DE" sz="1400" dirty="0"/>
                        <a:t>Customers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2803"/>
                  </a:ext>
                </a:extLst>
              </a:tr>
              <a:tr h="241627">
                <a:tc>
                  <a:txBody>
                    <a:bodyPr/>
                    <a:lstStyle/>
                    <a:p>
                      <a:r>
                        <a:rPr lang="de-DE" sz="1400" dirty="0" err="1"/>
                        <a:t>Id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42044"/>
                  </a:ext>
                </a:extLst>
              </a:tr>
              <a:tr h="288519">
                <a:tc>
                  <a:txBody>
                    <a:bodyPr/>
                    <a:lstStyle/>
                    <a:p>
                      <a:r>
                        <a:rPr lang="de-DE" sz="1400" dirty="0" err="1"/>
                        <a:t>FirstName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45118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r>
                        <a:rPr lang="de-DE" sz="1400" dirty="0" err="1"/>
                        <a:t>LastName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93237"/>
                  </a:ext>
                </a:extLst>
              </a:tr>
              <a:tr h="253219">
                <a:tc>
                  <a:txBody>
                    <a:bodyPr/>
                    <a:lstStyle/>
                    <a:p>
                      <a:r>
                        <a:rPr lang="de-DE" sz="14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173232"/>
                  </a:ext>
                </a:extLst>
              </a:tr>
              <a:tr h="257908">
                <a:tc>
                  <a:txBody>
                    <a:bodyPr/>
                    <a:lstStyle/>
                    <a:p>
                      <a:r>
                        <a:rPr lang="de-DE" sz="14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599568"/>
                  </a:ext>
                </a:extLst>
              </a:tr>
              <a:tr h="281574">
                <a:tc>
                  <a:txBody>
                    <a:bodyPr/>
                    <a:lstStyle/>
                    <a:p>
                      <a:r>
                        <a:rPr lang="de-DE" sz="1400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088656"/>
                  </a:ext>
                </a:extLst>
              </a:tr>
            </a:tbl>
          </a:graphicData>
        </a:graphic>
      </p:graphicFrame>
      <p:sp>
        <p:nvSpPr>
          <p:cNvPr id="13" name="Oval 11">
            <a:extLst>
              <a:ext uri="{FF2B5EF4-FFF2-40B4-BE49-F238E27FC236}">
                <a16:creationId xmlns:a16="http://schemas.microsoft.com/office/drawing/2014/main" id="{B6040A94-3E9C-7530-96AE-FF25360C261D}"/>
              </a:ext>
            </a:extLst>
          </p:cNvPr>
          <p:cNvSpPr/>
          <p:nvPr/>
        </p:nvSpPr>
        <p:spPr>
          <a:xfrm>
            <a:off x="2674606" y="2914709"/>
            <a:ext cx="76913" cy="9380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22">
            <a:extLst>
              <a:ext uri="{FF2B5EF4-FFF2-40B4-BE49-F238E27FC236}">
                <a16:creationId xmlns:a16="http://schemas.microsoft.com/office/drawing/2014/main" id="{A0A47D0C-A8BF-B606-B659-0C4F1DEB610F}"/>
              </a:ext>
            </a:extLst>
          </p:cNvPr>
          <p:cNvSpPr/>
          <p:nvPr/>
        </p:nvSpPr>
        <p:spPr>
          <a:xfrm>
            <a:off x="3184182" y="3534498"/>
            <a:ext cx="76913" cy="9380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EEA6DE13-8F12-08E5-2295-C254449884FC}"/>
              </a:ext>
            </a:extLst>
          </p:cNvPr>
          <p:cNvSpPr/>
          <p:nvPr/>
        </p:nvSpPr>
        <p:spPr>
          <a:xfrm>
            <a:off x="5753950" y="2914709"/>
            <a:ext cx="76913" cy="9380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6723D4B8-267F-EF0C-AA97-CA364B32F61B}"/>
              </a:ext>
            </a:extLst>
          </p:cNvPr>
          <p:cNvSpPr/>
          <p:nvPr/>
        </p:nvSpPr>
        <p:spPr>
          <a:xfrm>
            <a:off x="8441593" y="3220933"/>
            <a:ext cx="76913" cy="9380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26">
            <a:extLst>
              <a:ext uri="{FF2B5EF4-FFF2-40B4-BE49-F238E27FC236}">
                <a16:creationId xmlns:a16="http://schemas.microsoft.com/office/drawing/2014/main" id="{8FDE7CDF-0BE8-C6D9-AFC7-1163BACE9789}"/>
              </a:ext>
            </a:extLst>
          </p:cNvPr>
          <p:cNvSpPr/>
          <p:nvPr/>
        </p:nvSpPr>
        <p:spPr>
          <a:xfrm>
            <a:off x="8632453" y="5049734"/>
            <a:ext cx="76913" cy="9380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F51B5A65-EEAD-048F-3BB1-603D47ECE75D}"/>
              </a:ext>
            </a:extLst>
          </p:cNvPr>
          <p:cNvSpPr/>
          <p:nvPr/>
        </p:nvSpPr>
        <p:spPr>
          <a:xfrm>
            <a:off x="8603963" y="5682123"/>
            <a:ext cx="76913" cy="9380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28">
            <a:extLst>
              <a:ext uri="{FF2B5EF4-FFF2-40B4-BE49-F238E27FC236}">
                <a16:creationId xmlns:a16="http://schemas.microsoft.com/office/drawing/2014/main" id="{7DDD83F8-44B2-D6B7-206B-8D54FA256C6A}"/>
              </a:ext>
            </a:extLst>
          </p:cNvPr>
          <p:cNvSpPr/>
          <p:nvPr/>
        </p:nvSpPr>
        <p:spPr>
          <a:xfrm>
            <a:off x="11227521" y="2921831"/>
            <a:ext cx="76913" cy="9380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Connector: Elbow 55">
            <a:extLst>
              <a:ext uri="{FF2B5EF4-FFF2-40B4-BE49-F238E27FC236}">
                <a16:creationId xmlns:a16="http://schemas.microsoft.com/office/drawing/2014/main" id="{EA28AC8B-A16E-27B0-7B3C-5C53608088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41251" y="2692746"/>
            <a:ext cx="652954" cy="443927"/>
          </a:xfrm>
          <a:prstGeom prst="bentConnector4">
            <a:avLst>
              <a:gd name="adj1" fmla="val 4254"/>
              <a:gd name="adj2" fmla="val 51269"/>
            </a:avLst>
          </a:prstGeom>
          <a:ln w="508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58">
            <a:extLst>
              <a:ext uri="{FF2B5EF4-FFF2-40B4-BE49-F238E27FC236}">
                <a16:creationId xmlns:a16="http://schemas.microsoft.com/office/drawing/2014/main" id="{BEBE342D-9420-02A3-8FCF-7AD73573012E}"/>
              </a:ext>
            </a:extLst>
          </p:cNvPr>
          <p:cNvCxnSpPr>
            <a:cxnSpLocks/>
            <a:stCxn id="38" idx="4"/>
            <a:endCxn id="39" idx="7"/>
          </p:cNvCxnSpPr>
          <p:nvPr/>
        </p:nvCxnSpPr>
        <p:spPr>
          <a:xfrm rot="5400000" flipH="1" flipV="1">
            <a:off x="5328389" y="3816430"/>
            <a:ext cx="2460586" cy="16461"/>
          </a:xfrm>
          <a:prstGeom prst="bentConnector5">
            <a:avLst>
              <a:gd name="adj1" fmla="val 2710"/>
              <a:gd name="adj2" fmla="val -981526"/>
              <a:gd name="adj3" fmla="val 99225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>
            <a:extLst>
              <a:ext uri="{FF2B5EF4-FFF2-40B4-BE49-F238E27FC236}">
                <a16:creationId xmlns:a16="http://schemas.microsoft.com/office/drawing/2014/main" id="{180CA709-AC4F-7EBD-44AD-363C1429C13C}"/>
              </a:ext>
            </a:extLst>
          </p:cNvPr>
          <p:cNvSpPr/>
          <p:nvPr/>
        </p:nvSpPr>
        <p:spPr>
          <a:xfrm>
            <a:off x="5621460" y="190725"/>
            <a:ext cx="76913" cy="93804"/>
          </a:xfrm>
          <a:prstGeom prst="ellipse">
            <a:avLst/>
          </a:prstGeom>
          <a:solidFill>
            <a:srgbClr val="DA6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Connector: Elbow 55">
            <a:extLst>
              <a:ext uri="{FF2B5EF4-FFF2-40B4-BE49-F238E27FC236}">
                <a16:creationId xmlns:a16="http://schemas.microsoft.com/office/drawing/2014/main" id="{235F1095-D255-FC6D-8FF5-E51502E5D19B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rot="16200000" flipH="1" flipV="1">
            <a:off x="9041433" y="2662132"/>
            <a:ext cx="628666" cy="529444"/>
          </a:xfrm>
          <a:prstGeom prst="bentConnector4">
            <a:avLst>
              <a:gd name="adj1" fmla="val 2360"/>
              <a:gd name="adj2" fmla="val 58621"/>
            </a:avLst>
          </a:prstGeom>
          <a:ln w="508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4055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A1989-9903-BD16-2EF4-97EAED3E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C010 - Databases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7D2E9F-F99C-9C0A-9C40-0FF80AA7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813130" cy="3541714"/>
          </a:xfrm>
        </p:spPr>
        <p:txBody>
          <a:bodyPr/>
          <a:lstStyle/>
          <a:p>
            <a:r>
              <a:rPr lang="en-US" noProof="0" dirty="0"/>
              <a:t>Run the code in C010__CreateAndFillDB</a:t>
            </a:r>
          </a:p>
          <a:p>
            <a:r>
              <a:rPr lang="en-US" noProof="0" dirty="0"/>
              <a:t>When it runs without error change the DB_URL to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Verify that in the project directory now there is a subdirectory called </a:t>
            </a:r>
            <a:r>
              <a:rPr lang="en-US" noProof="0" dirty="0" err="1"/>
              <a:t>testdb</a:t>
            </a:r>
            <a:r>
              <a:rPr lang="en-US" noProof="0" dirty="0"/>
              <a:t> and that in that subdirectory is a file called </a:t>
            </a:r>
            <a:r>
              <a:rPr lang="en-US" noProof="0" dirty="0" err="1"/>
              <a:t>testdb</a:t>
            </a:r>
            <a:r>
              <a:rPr lang="en-US" noProof="0" dirty="0"/>
              <a:t>(.mv). This file contains the h2 </a:t>
            </a:r>
            <a:r>
              <a:rPr lang="en-US" noProof="0" dirty="0" err="1"/>
              <a:t>databas</a:t>
            </a:r>
            <a:r>
              <a:rPr lang="en-US" noProof="0" dirty="0"/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44B320-3306-915B-F21B-8A555A698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15439"/>
            <a:ext cx="2962275" cy="24622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static final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</a:t>
            </a:r>
            <a:r>
              <a:rPr kumimoji="0" lang="de-DE" altLang="de-DE" sz="1000" b="0" i="1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DB_URL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"jdbc:h2:./testdb/testdb"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1623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AA746-37CF-7FC9-4AC6-F8D1CF66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88BA8B-BA67-D928-1047-90C628B862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Goto to the libs/h2/bin directory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Run java -jar h2-2.2.224.jar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A new browser window opens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BE7C343-D3BD-C791-4B1D-E380CDA984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1800" y="2249488"/>
            <a:ext cx="3816013" cy="3541712"/>
          </a:xfrm>
        </p:spPr>
      </p:pic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E27CC2C1-7AF6-A841-6815-469836BF963D}"/>
              </a:ext>
            </a:extLst>
          </p:cNvPr>
          <p:cNvSpPr/>
          <p:nvPr/>
        </p:nvSpPr>
        <p:spPr>
          <a:xfrm>
            <a:off x="1052277" y="5385821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-70338"/>
              <a:gd name="adj4" fmla="val 109180"/>
              <a:gd name="adj5" fmla="val -449296"/>
              <a:gd name="adj6" fmla="val 158094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Enter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DB (</a:t>
            </a:r>
            <a:r>
              <a:rPr lang="de-DE" dirty="0" err="1"/>
              <a:t>here</a:t>
            </a:r>
            <a:r>
              <a:rPr lang="de-DE" dirty="0"/>
              <a:t> relative </a:t>
            </a:r>
            <a:r>
              <a:rPr lang="de-DE" dirty="0" err="1"/>
              <a:t>from</a:t>
            </a:r>
            <a:r>
              <a:rPr lang="de-DE" dirty="0"/>
              <a:t> h2/bin </a:t>
            </a:r>
            <a:r>
              <a:rPr lang="de-DE" dirty="0" err="1"/>
              <a:t>directory</a:t>
            </a:r>
            <a:r>
              <a:rPr lang="de-DE" dirty="0"/>
              <a:t>)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BBC598CF-C9D6-75D8-86A5-2DE88E2EC6DD}"/>
              </a:ext>
            </a:extLst>
          </p:cNvPr>
          <p:cNvSpPr/>
          <p:nvPr/>
        </p:nvSpPr>
        <p:spPr>
          <a:xfrm>
            <a:off x="1052277" y="5803072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160831"/>
              <a:gd name="adj4" fmla="val 145346"/>
              <a:gd name="adj5" fmla="val -299463"/>
              <a:gd name="adj6" fmla="val 151432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"Test Connection"</a:t>
            </a:r>
          </a:p>
        </p:txBody>
      </p:sp>
    </p:spTree>
    <p:extLst>
      <p:ext uri="{BB962C8B-B14F-4D97-AF65-F5344CB8AC3E}">
        <p14:creationId xmlns:p14="http://schemas.microsoft.com/office/powerpoint/2010/main" val="13145622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0BD92-873D-252D-A4BB-0B6028F9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28D0102-0AA7-9276-F072-915A39944E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38196"/>
            <a:ext cx="4875213" cy="2764296"/>
          </a:xfrm>
        </p:spPr>
      </p:pic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8106A97B-E16E-9F52-FF78-5742E3A5AB2B}"/>
              </a:ext>
            </a:extLst>
          </p:cNvPr>
          <p:cNvSpPr/>
          <p:nvPr/>
        </p:nvSpPr>
        <p:spPr>
          <a:xfrm>
            <a:off x="1004185" y="2638196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-219456"/>
              <a:gd name="adj4" fmla="val 109557"/>
              <a:gd name="adj5" fmla="val 191235"/>
              <a:gd name="adj6" fmla="val 115712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Here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tables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DB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763B7BF9-63CB-DD5F-A4C0-58B79799712C}"/>
              </a:ext>
            </a:extLst>
          </p:cNvPr>
          <p:cNvSpPr/>
          <p:nvPr/>
        </p:nvSpPr>
        <p:spPr>
          <a:xfrm>
            <a:off x="1004185" y="5043726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-304183"/>
              <a:gd name="adj4" fmla="val 158155"/>
              <a:gd name="adj5" fmla="val -574690"/>
              <a:gd name="adj6" fmla="val 158470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SQL </a:t>
            </a:r>
            <a:r>
              <a:rPr lang="de-DE" dirty="0" err="1"/>
              <a:t>statements</a:t>
            </a:r>
            <a:endParaRPr lang="de-DE" dirty="0"/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02BEFA64-99B9-C55E-385C-8DB093E4D793}"/>
              </a:ext>
            </a:extLst>
          </p:cNvPr>
          <p:cNvSpPr/>
          <p:nvPr/>
        </p:nvSpPr>
        <p:spPr>
          <a:xfrm>
            <a:off x="1004185" y="3840961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61835"/>
              <a:gd name="adj4" fmla="val 129335"/>
              <a:gd name="adj5" fmla="val -290010"/>
              <a:gd name="adj6" fmla="val 129274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Click "Run"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a SQL </a:t>
            </a:r>
            <a:r>
              <a:rPr lang="de-DE" dirty="0" err="1"/>
              <a:t>statement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58009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8AE54-4746-AFB4-B148-C62527C9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95D3173-D35C-F232-715A-D4C4C63041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38196"/>
            <a:ext cx="4875213" cy="2764296"/>
          </a:xfrm>
        </p:spPr>
      </p:pic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20F136D9-58F2-E99D-A58C-919CF14432D4}"/>
              </a:ext>
            </a:extLst>
          </p:cNvPr>
          <p:cNvSpPr/>
          <p:nvPr/>
        </p:nvSpPr>
        <p:spPr>
          <a:xfrm>
            <a:off x="1037757" y="2638196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-310961"/>
              <a:gd name="adj4" fmla="val 107296"/>
              <a:gd name="adj5" fmla="val 248849"/>
              <a:gd name="adj6" fmla="val 106105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Details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table</a:t>
            </a:r>
            <a:endParaRPr lang="de-DE" dirty="0"/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110B679F-BADA-A299-AC19-DBD4DA3F4D20}"/>
              </a:ext>
            </a:extLst>
          </p:cNvPr>
          <p:cNvSpPr/>
          <p:nvPr/>
        </p:nvSpPr>
        <p:spPr>
          <a:xfrm>
            <a:off x="1037758" y="3938752"/>
            <a:ext cx="5056653" cy="281052"/>
          </a:xfrm>
          <a:prstGeom prst="borderCallout2">
            <a:avLst>
              <a:gd name="adj1" fmla="val 61681"/>
              <a:gd name="adj2" fmla="val 101805"/>
              <a:gd name="adj3" fmla="val 187230"/>
              <a:gd name="adj4" fmla="val 110875"/>
              <a:gd name="adj5" fmla="val 137010"/>
              <a:gd name="adj6" fmla="val 135114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query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81606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695FBF-3DBB-AEBD-8FB9-4FD1E286E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Select retrieves data from the database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69BAE594-AF98-BF7E-60BF-4F879E44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13868"/>
              </p:ext>
            </p:extLst>
          </p:nvPr>
        </p:nvGraphicFramePr>
        <p:xfrm>
          <a:off x="1498600" y="2796116"/>
          <a:ext cx="81280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1802858987"/>
                    </a:ext>
                  </a:extLst>
                </a:gridCol>
                <a:gridCol w="5892800">
                  <a:extLst>
                    <a:ext uri="{9D8B030D-6E8A-4147-A177-3AD203B41FA5}">
                      <a16:colId xmlns:a16="http://schemas.microsoft.com/office/drawing/2014/main" val="2476536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Select </a:t>
                      </a:r>
                      <a:r>
                        <a:rPr lang="de-DE" dirty="0" err="1"/>
                        <a:t>statement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7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Select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Specifies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columns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resultset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returned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3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From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Specifies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tables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used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query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often</a:t>
                      </a:r>
                      <a:r>
                        <a:rPr lang="de-DE" dirty="0"/>
                        <a:t> also </a:t>
                      </a:r>
                      <a:r>
                        <a:rPr lang="de-DE" dirty="0" err="1"/>
                        <a:t>how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joined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73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Where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Specifies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conditions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67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Group </a:t>
                      </a:r>
                      <a:r>
                        <a:rPr lang="de-DE" dirty="0" err="1"/>
                        <a:t>by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Specifies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how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group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rows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resultset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running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aggregate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functions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them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1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Specifies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criteria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"Group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" </a:t>
                      </a:r>
                      <a:r>
                        <a:rPr lang="de-DE" dirty="0" err="1"/>
                        <a:t>groups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resultset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7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Order </a:t>
                      </a:r>
                      <a:r>
                        <a:rPr lang="de-DE" dirty="0" err="1"/>
                        <a:t>by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Specifies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how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sort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rows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resultset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177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Limits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returned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resultset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423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8772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F4CD0-CAB0-DABF-378C-27DABBE9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2533ED-8948-357E-08D8-BC45E0F5E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String comparison in conditions:</a:t>
            </a:r>
          </a:p>
          <a:p>
            <a:pPr lvl="1"/>
            <a:r>
              <a:rPr lang="en-US" b="1" noProof="0" dirty="0"/>
              <a:t>SQL wildcards:</a:t>
            </a:r>
            <a:r>
              <a:rPr lang="en-US" noProof="0" dirty="0"/>
              <a:t> Wildcards are special characters that represent one or more characters</a:t>
            </a:r>
            <a:br>
              <a:rPr lang="en-US" b="1" noProof="0" dirty="0"/>
            </a:br>
            <a:br>
              <a:rPr lang="en-US" b="1" noProof="0" dirty="0"/>
            </a:br>
            <a:br>
              <a:rPr lang="en-US" b="1" noProof="0" dirty="0"/>
            </a:br>
            <a:br>
              <a:rPr lang="en-US" b="1" noProof="0" dirty="0"/>
            </a:br>
            <a:br>
              <a:rPr lang="en-US" b="1" noProof="0" dirty="0"/>
            </a:br>
            <a:endParaRPr lang="en-US" b="1" noProof="0" dirty="0"/>
          </a:p>
          <a:p>
            <a:pPr lvl="1"/>
            <a:r>
              <a:rPr lang="en-US" b="1" noProof="0" dirty="0"/>
              <a:t>Escaping: </a:t>
            </a:r>
            <a:r>
              <a:rPr lang="en-US" noProof="0" dirty="0"/>
              <a:t>Wildcards are escaped by use of a backslash (</a:t>
            </a:r>
            <a:r>
              <a:rPr lang="en-US" noProof="0" dirty="0" err="1"/>
              <a:t>e.g</a:t>
            </a:r>
            <a:r>
              <a:rPr lang="en-US" noProof="0" dirty="0"/>
              <a:t>:  '\_'  and '\%')</a:t>
            </a:r>
            <a:br>
              <a:rPr lang="en-US" noProof="0" dirty="0"/>
            </a:br>
            <a:endParaRPr lang="en-US" noProof="0" dirty="0"/>
          </a:p>
          <a:p>
            <a:pPr lvl="1"/>
            <a:r>
              <a:rPr lang="en-US" b="1" noProof="0" dirty="0"/>
              <a:t>Example:         </a:t>
            </a:r>
            <a:r>
              <a:rPr lang="en-US" noProof="0" dirty="0"/>
              <a:t>select * from Customers c    where </a:t>
            </a:r>
            <a:r>
              <a:rPr lang="en-US" noProof="0" dirty="0" err="1"/>
              <a:t>c.firstname</a:t>
            </a:r>
            <a:r>
              <a:rPr lang="en-US" noProof="0" dirty="0"/>
              <a:t> </a:t>
            </a:r>
            <a:r>
              <a:rPr lang="en-US" b="1" noProof="0" dirty="0"/>
              <a:t>like</a:t>
            </a:r>
            <a:r>
              <a:rPr lang="en-US" noProof="0" dirty="0"/>
              <a:t> '%</a:t>
            </a:r>
            <a:r>
              <a:rPr lang="en-US" noProof="0" dirty="0" err="1"/>
              <a:t>a%a</a:t>
            </a:r>
            <a:r>
              <a:rPr lang="en-US" noProof="0" dirty="0"/>
              <a:t>'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DD5C4C5-6565-6FD9-D7D9-F36326909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31733"/>
              </p:ext>
            </p:extLst>
          </p:nvPr>
        </p:nvGraphicFramePr>
        <p:xfrm>
          <a:off x="1946275" y="3272366"/>
          <a:ext cx="88836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7550">
                  <a:extLst>
                    <a:ext uri="{9D8B030D-6E8A-4147-A177-3AD203B41FA5}">
                      <a16:colId xmlns:a16="http://schemas.microsoft.com/office/drawing/2014/main" val="257386110"/>
                    </a:ext>
                  </a:extLst>
                </a:gridCol>
                <a:gridCol w="6896100">
                  <a:extLst>
                    <a:ext uri="{9D8B030D-6E8A-4147-A177-3AD203B41FA5}">
                      <a16:colId xmlns:a16="http://schemas.microsoft.com/office/drawing/2014/main" val="279863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Wildcard </a:t>
                      </a:r>
                      <a:r>
                        <a:rPr lang="de-DE" dirty="0" err="1"/>
                        <a:t>character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What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stands </a:t>
                      </a:r>
                      <a:r>
                        <a:rPr lang="de-DE" dirty="0" err="1"/>
                        <a:t>for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02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Underscore</a:t>
                      </a:r>
                      <a:r>
                        <a:rPr lang="de-DE" dirty="0"/>
                        <a:t>: stands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single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character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707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Percent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sign</a:t>
                      </a:r>
                      <a:r>
                        <a:rPr lang="de-DE" dirty="0"/>
                        <a:t>: stands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zero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characters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825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0422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F4CD0-CAB0-DABF-378C-27DABBE9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2533ED-8948-357E-08D8-BC45E0F5E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select * from Customers c    where </a:t>
            </a:r>
            <a:r>
              <a:rPr lang="en-US" noProof="0" dirty="0" err="1"/>
              <a:t>c.firstname</a:t>
            </a:r>
            <a:r>
              <a:rPr lang="en-US" noProof="0" dirty="0"/>
              <a:t> </a:t>
            </a:r>
            <a:r>
              <a:rPr lang="en-US" b="1" noProof="0" dirty="0"/>
              <a:t>&lt;&lt;comparison&gt;&gt;   :</a:t>
            </a:r>
            <a:br>
              <a:rPr lang="en-US" b="1" noProof="0" dirty="0"/>
            </a:br>
            <a:br>
              <a:rPr lang="en-US" b="1" noProof="0" dirty="0"/>
            </a:br>
            <a:br>
              <a:rPr lang="en-US" b="1" noProof="0" dirty="0"/>
            </a:br>
            <a:br>
              <a:rPr lang="en-US" b="1" noProof="0" dirty="0"/>
            </a:br>
            <a:br>
              <a:rPr lang="en-US" b="1" noProof="0" dirty="0"/>
            </a:br>
            <a:br>
              <a:rPr lang="en-US" b="1" noProof="0" dirty="0"/>
            </a:br>
            <a:br>
              <a:rPr lang="en-US" b="1" noProof="0" dirty="0"/>
            </a:br>
            <a:endParaRPr lang="en-US" noProof="0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094285F-D0C2-DA59-2A30-F5898C9DD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614963"/>
              </p:ext>
            </p:extLst>
          </p:nvPr>
        </p:nvGraphicFramePr>
        <p:xfrm>
          <a:off x="1489075" y="28913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64690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0217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&lt;&lt;</a:t>
                      </a:r>
                      <a:r>
                        <a:rPr lang="de-DE" dirty="0" err="1"/>
                        <a:t>comparison</a:t>
                      </a:r>
                      <a:r>
                        <a:rPr lang="de-DE" dirty="0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Result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6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= 	'Hanna'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1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Like 	'Hanna'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Like 	'</a:t>
                      </a:r>
                      <a:r>
                        <a:rPr lang="de-DE" dirty="0" err="1"/>
                        <a:t>Ha_na</a:t>
                      </a:r>
                      <a:r>
                        <a:rPr lang="de-DE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3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= 	'</a:t>
                      </a:r>
                      <a:r>
                        <a:rPr lang="de-DE" dirty="0" err="1"/>
                        <a:t>Ha_na</a:t>
                      </a:r>
                      <a:r>
                        <a:rPr lang="de-DE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21562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CFD57ECF-7038-F096-DF5D-0B94E5A3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287" y="3343275"/>
            <a:ext cx="3648075" cy="1714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08FD3C-410F-023A-426D-68789143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286" y="3732741"/>
            <a:ext cx="3648075" cy="1714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70CE19D-DE50-9A4A-3C99-6AEA5EAC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286" y="4112682"/>
            <a:ext cx="3648075" cy="1714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4684FD9-8197-2866-3C8F-9FA2858A5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8" y="4422245"/>
            <a:ext cx="8572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1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47137A-EAE4-93DF-C406-BA90101B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9951E8F-C0BC-2F43-B30E-C4C93EB6D22D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3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0A1ACA-297E-32E0-A709-8274D772AF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S1 identity hash code          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identityHashCode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(S1));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S2 identity hash code          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identityHashCode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(S2));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S3 identity hash code          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identityHashCode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(S3));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S4 identity hash code          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identityHashCode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(S4));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S5 identity hash code          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identityHashCode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(S5));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S6 identity hash code          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identityHashCode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(S6));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S5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"Another text"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S5 identity hash code          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identityHashCode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(S5));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6184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F4CD0-CAB0-DABF-378C-27DABBE9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2533ED-8948-357E-08D8-BC45E0F5E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String comparison with Regex:</a:t>
            </a:r>
          </a:p>
          <a:p>
            <a:pPr lvl="1"/>
            <a:r>
              <a:rPr lang="en-US" noProof="0" dirty="0"/>
              <a:t>Comparison of strings can be done with Regex as well</a:t>
            </a:r>
            <a:br>
              <a:rPr lang="en-US" noProof="0" dirty="0"/>
            </a:br>
            <a:endParaRPr lang="en-US" noProof="0" dirty="0"/>
          </a:p>
          <a:p>
            <a:pPr lvl="1"/>
            <a:r>
              <a:rPr lang="en-US" b="1" noProof="0" dirty="0"/>
              <a:t>Example:</a:t>
            </a:r>
          </a:p>
          <a:p>
            <a:pPr lvl="2"/>
            <a:r>
              <a:rPr lang="en-US" noProof="0" dirty="0"/>
              <a:t>select * from Customers c    where </a:t>
            </a:r>
            <a:r>
              <a:rPr lang="en-US" noProof="0" dirty="0" err="1"/>
              <a:t>c.lastname</a:t>
            </a:r>
            <a:r>
              <a:rPr lang="en-US" noProof="0" dirty="0"/>
              <a:t> </a:t>
            </a:r>
            <a:r>
              <a:rPr lang="en-US" b="1" noProof="0" dirty="0" err="1"/>
              <a:t>regexp</a:t>
            </a:r>
            <a:r>
              <a:rPr lang="en-US" noProof="0" dirty="0"/>
              <a:t> 'M.*[n]+a'</a:t>
            </a:r>
          </a:p>
        </p:txBody>
      </p:sp>
    </p:spTree>
    <p:extLst>
      <p:ext uri="{BB962C8B-B14F-4D97-AF65-F5344CB8AC3E}">
        <p14:creationId xmlns:p14="http://schemas.microsoft.com/office/powerpoint/2010/main" val="39041430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Lists all first names from the customers table</a:t>
            </a:r>
          </a:p>
          <a:p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E07A035-C5FB-8E5B-3C21-51FC69E7B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9366" y="2249488"/>
            <a:ext cx="3480881" cy="3541712"/>
          </a:xfrm>
        </p:spPr>
      </p:pic>
    </p:spTree>
    <p:extLst>
      <p:ext uri="{BB962C8B-B14F-4D97-AF65-F5344CB8AC3E}">
        <p14:creationId xmlns:p14="http://schemas.microsoft.com/office/powerpoint/2010/main" val="31933678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Lists all products with the internal id from the Products table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A5CBA5F-DBCB-2029-45C2-6DB99BC6EC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9366" y="2249488"/>
            <a:ext cx="3480881" cy="3541712"/>
          </a:xfrm>
        </p:spPr>
      </p:pic>
    </p:spTree>
    <p:extLst>
      <p:ext uri="{BB962C8B-B14F-4D97-AF65-F5344CB8AC3E}">
        <p14:creationId xmlns:p14="http://schemas.microsoft.com/office/powerpoint/2010/main" val="41289272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List the first 10 rows of the supplier table sorted by the supplier name in ascending order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2086D8D-CCFF-D804-5B35-FECD5B1F4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26698"/>
            <a:ext cx="4875213" cy="2987291"/>
          </a:xfrm>
        </p:spPr>
      </p:pic>
    </p:spTree>
    <p:extLst>
      <p:ext uri="{BB962C8B-B14F-4D97-AF65-F5344CB8AC3E}">
        <p14:creationId xmlns:p14="http://schemas.microsoft.com/office/powerpoint/2010/main" val="743211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List all orders where the </a:t>
            </a:r>
            <a:r>
              <a:rPr lang="en-US" noProof="0" dirty="0" err="1"/>
              <a:t>totalamount</a:t>
            </a:r>
            <a:r>
              <a:rPr lang="en-US" noProof="0" dirty="0"/>
              <a:t> is greater than 10000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13C32B5-4E51-4400-933F-FD139D4502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7245" y="2249488"/>
            <a:ext cx="3185123" cy="3541712"/>
          </a:xfrm>
        </p:spPr>
      </p:pic>
    </p:spTree>
    <p:extLst>
      <p:ext uri="{BB962C8B-B14F-4D97-AF65-F5344CB8AC3E}">
        <p14:creationId xmlns:p14="http://schemas.microsoft.com/office/powerpoint/2010/main" val="24526804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071FAD2-84E7-477D-FB0A-8837892F4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These are some aggregate functions: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373DA427-99EE-70A8-7121-5A63788DD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0258"/>
              </p:ext>
            </p:extLst>
          </p:nvPr>
        </p:nvGraphicFramePr>
        <p:xfrm>
          <a:off x="1498600" y="296756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8788229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75259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Aggregate </a:t>
                      </a:r>
                      <a:r>
                        <a:rPr lang="de-DE" dirty="0" err="1"/>
                        <a:t>function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Explanantion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0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count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rows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Minimum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attribute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column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resultset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32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max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Maximum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attribute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column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resultset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85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avg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Average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attribute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column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resultset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sum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Sum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attribute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column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resultset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04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5959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Display the minimum and maximum </a:t>
            </a:r>
            <a:r>
              <a:rPr lang="en-US" noProof="0" dirty="0" err="1"/>
              <a:t>Totalamount</a:t>
            </a:r>
            <a:r>
              <a:rPr lang="en-US" noProof="0" dirty="0"/>
              <a:t> in Orders</a:t>
            </a:r>
          </a:p>
          <a:p>
            <a:r>
              <a:rPr lang="en-US" noProof="0" dirty="0"/>
              <a:t>The </a:t>
            </a:r>
            <a:r>
              <a:rPr lang="en-US" noProof="0" dirty="0" err="1"/>
              <a:t>aggragated</a:t>
            </a:r>
            <a:r>
              <a:rPr lang="en-US" noProof="0" dirty="0"/>
              <a:t> functions min and max are here used on all the records in the </a:t>
            </a:r>
            <a:r>
              <a:rPr lang="en-US" noProof="0" dirty="0" err="1"/>
              <a:t>resultset</a:t>
            </a:r>
            <a:r>
              <a:rPr lang="en-US" noProof="0" dirty="0"/>
              <a:t> as there is no group by clause.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6E8FE9E-E3D0-7C26-7119-EC38A236DD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1944" y="2553494"/>
            <a:ext cx="3895725" cy="2933700"/>
          </a:xfrm>
        </p:spPr>
      </p:pic>
    </p:spTree>
    <p:extLst>
      <p:ext uri="{BB962C8B-B14F-4D97-AF65-F5344CB8AC3E}">
        <p14:creationId xmlns:p14="http://schemas.microsoft.com/office/powerpoint/2010/main" val="13263673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Display the minimum and maximum </a:t>
            </a:r>
            <a:r>
              <a:rPr lang="en-US" noProof="0" dirty="0" err="1"/>
              <a:t>totalamount</a:t>
            </a:r>
            <a:r>
              <a:rPr lang="en-US" noProof="0" dirty="0"/>
              <a:t> for each customer's orders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FD4E946-BF0B-13D2-B26E-A843110420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1944" y="2553494"/>
            <a:ext cx="3895725" cy="2933700"/>
          </a:xfrm>
        </p:spPr>
      </p:pic>
    </p:spTree>
    <p:extLst>
      <p:ext uri="{BB962C8B-B14F-4D97-AF65-F5344CB8AC3E}">
        <p14:creationId xmlns:p14="http://schemas.microsoft.com/office/powerpoint/2010/main" val="14803982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Display the minimum and maximum </a:t>
            </a:r>
            <a:r>
              <a:rPr lang="en-US" noProof="0" dirty="0" err="1"/>
              <a:t>totalamount</a:t>
            </a:r>
            <a:r>
              <a:rPr lang="en-US" noProof="0" dirty="0"/>
              <a:t> for each customer's orders for all customers with more than 22 orders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A154EEE-CA93-4146-55A6-5223E9905B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32433"/>
            <a:ext cx="4875213" cy="3375821"/>
          </a:xfrm>
        </p:spPr>
      </p:pic>
    </p:spTree>
    <p:extLst>
      <p:ext uri="{BB962C8B-B14F-4D97-AF65-F5344CB8AC3E}">
        <p14:creationId xmlns:p14="http://schemas.microsoft.com/office/powerpoint/2010/main" val="38371000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4E3EB1BA-2AF0-108F-CBA3-5EB13452A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76682"/>
              </p:ext>
            </p:extLst>
          </p:nvPr>
        </p:nvGraphicFramePr>
        <p:xfrm>
          <a:off x="1226343" y="1924635"/>
          <a:ext cx="9736137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238">
                  <a:extLst>
                    <a:ext uri="{9D8B030D-6E8A-4147-A177-3AD203B41FA5}">
                      <a16:colId xmlns:a16="http://schemas.microsoft.com/office/drawing/2014/main" val="4186869331"/>
                    </a:ext>
                  </a:extLst>
                </a:gridCol>
                <a:gridCol w="4717520">
                  <a:extLst>
                    <a:ext uri="{9D8B030D-6E8A-4147-A177-3AD203B41FA5}">
                      <a16:colId xmlns:a16="http://schemas.microsoft.com/office/drawing/2014/main" val="2920746713"/>
                    </a:ext>
                  </a:extLst>
                </a:gridCol>
                <a:gridCol w="3245379">
                  <a:extLst>
                    <a:ext uri="{9D8B030D-6E8A-4147-A177-3AD203B41FA5}">
                      <a16:colId xmlns:a16="http://schemas.microsoft.com/office/drawing/2014/main" val="3413616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Type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Join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89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inner</a:t>
                      </a:r>
                      <a:r>
                        <a:rPr lang="de-DE" dirty="0"/>
                        <a:t>) </a:t>
                      </a:r>
                      <a:r>
                        <a:rPr lang="de-DE" dirty="0" err="1"/>
                        <a:t>join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Returns </a:t>
                      </a:r>
                      <a:r>
                        <a:rPr lang="de-DE" dirty="0" err="1"/>
                        <a:t>records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have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matching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values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both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tables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0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left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outer</a:t>
                      </a:r>
                      <a:r>
                        <a:rPr lang="de-DE" dirty="0"/>
                        <a:t>) </a:t>
                      </a:r>
                      <a:r>
                        <a:rPr lang="de-DE" dirty="0" err="1"/>
                        <a:t>join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</a:t>
                      </a:r>
                      <a:r>
                        <a:rPr lang="de-DE" dirty="0" err="1"/>
                        <a:t>records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left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table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matched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records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right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table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04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right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outer</a:t>
                      </a:r>
                      <a:r>
                        <a:rPr lang="de-DE" dirty="0"/>
                        <a:t>) </a:t>
                      </a:r>
                      <a:r>
                        <a:rPr lang="de-DE" dirty="0" err="1"/>
                        <a:t>join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All </a:t>
                      </a:r>
                      <a:r>
                        <a:rPr lang="de-DE" dirty="0" err="1"/>
                        <a:t>records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right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table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matched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records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left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table</a:t>
                      </a:r>
                      <a:endParaRPr lang="de-D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79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full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outer</a:t>
                      </a:r>
                      <a:r>
                        <a:rPr lang="de-DE" dirty="0"/>
                        <a:t>) </a:t>
                      </a:r>
                      <a:r>
                        <a:rPr lang="de-DE" dirty="0" err="1"/>
                        <a:t>join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Returns all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records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a match in </a:t>
                      </a:r>
                      <a:r>
                        <a:rPr lang="de-DE" dirty="0" err="1"/>
                        <a:t>either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table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65330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E0671DAB-6062-4ACC-B38A-3DD87504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813" y="2347595"/>
            <a:ext cx="1289588" cy="76317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7A9795-EDFC-1D4E-22E4-145444BA5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813" y="3255279"/>
            <a:ext cx="1361777" cy="80589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392C3F-4EF1-B4E3-BE55-8834CDDDB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718" y="4205684"/>
            <a:ext cx="1361778" cy="80589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831AD40-98CC-A7AA-0203-8B526D341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813" y="5083095"/>
            <a:ext cx="1470061" cy="86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8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B1B42D-7042-A413-BB88-F04F92ED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 A020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D39FBD-9627-F166-99C6-682911BF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Run the program in the 3 slides before and explain the result</a:t>
            </a:r>
          </a:p>
        </p:txBody>
      </p:sp>
    </p:spTree>
    <p:extLst>
      <p:ext uri="{BB962C8B-B14F-4D97-AF65-F5344CB8AC3E}">
        <p14:creationId xmlns:p14="http://schemas.microsoft.com/office/powerpoint/2010/main" val="20961893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Only orders with a matching customer for it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(Should be all of them)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41D7D88-5BAE-381D-D5E3-74A759B5C5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6744" y="3467894"/>
            <a:ext cx="3286125" cy="1104900"/>
          </a:xfrm>
        </p:spPr>
      </p:pic>
    </p:spTree>
    <p:extLst>
      <p:ext uri="{BB962C8B-B14F-4D97-AF65-F5344CB8AC3E}">
        <p14:creationId xmlns:p14="http://schemas.microsoft.com/office/powerpoint/2010/main" val="34779137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All customers, even those without orders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(Check out how the order data is represented when there is no order for a customer)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2F389EC-9BA2-4311-CFCA-85D26058BD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2494" y="3201194"/>
            <a:ext cx="2714625" cy="1638300"/>
          </a:xfrm>
        </p:spPr>
      </p:pic>
    </p:spTree>
    <p:extLst>
      <p:ext uri="{BB962C8B-B14F-4D97-AF65-F5344CB8AC3E}">
        <p14:creationId xmlns:p14="http://schemas.microsoft.com/office/powerpoint/2010/main" val="13296114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All the orders, even those without a customer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(There better is none without a customer!)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11C6470-2504-A60F-A2D8-1193AAB84B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8656" y="3239294"/>
            <a:ext cx="3162300" cy="1562100"/>
          </a:xfrm>
        </p:spPr>
      </p:pic>
    </p:spTree>
    <p:extLst>
      <p:ext uri="{BB962C8B-B14F-4D97-AF65-F5344CB8AC3E}">
        <p14:creationId xmlns:p14="http://schemas.microsoft.com/office/powerpoint/2010/main" val="25915916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Funny enough, the H2 SQL dialect does not support FULL JOINs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You will have to switch to a different dialect.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A9AE4A9-79CE-56B9-ACBF-91A6FFF39E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3806" y="2372519"/>
            <a:ext cx="4572000" cy="3295650"/>
          </a:xfrm>
        </p:spPr>
      </p:pic>
    </p:spTree>
    <p:extLst>
      <p:ext uri="{BB962C8B-B14F-4D97-AF65-F5344CB8AC3E}">
        <p14:creationId xmlns:p14="http://schemas.microsoft.com/office/powerpoint/2010/main" val="26298353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List all customers, which have placed orders. 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Since we use the *, not only the customer's attributes, but also the order's attributes are shown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010AF9A-9603-BF07-92CA-5FAE434158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2931" y="3610769"/>
            <a:ext cx="3333750" cy="819150"/>
          </a:xfrm>
        </p:spPr>
      </p:pic>
    </p:spTree>
    <p:extLst>
      <p:ext uri="{BB962C8B-B14F-4D97-AF65-F5344CB8AC3E}">
        <p14:creationId xmlns:p14="http://schemas.microsoft.com/office/powerpoint/2010/main" val="13832550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List all customers, which have placed orders. 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This is another way, </a:t>
            </a:r>
            <a:r>
              <a:rPr lang="en-US" noProof="0" dirty="0" err="1"/>
              <a:t>completly</a:t>
            </a:r>
            <a:r>
              <a:rPr lang="en-US" noProof="0" dirty="0"/>
              <a:t> without joining tables. This solution uses a sub-select.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493464C-9C9F-B2C8-BACD-954DEF28E1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0056" y="3582194"/>
            <a:ext cx="3619500" cy="876300"/>
          </a:xfrm>
        </p:spPr>
      </p:pic>
    </p:spTree>
    <p:extLst>
      <p:ext uri="{BB962C8B-B14F-4D97-AF65-F5344CB8AC3E}">
        <p14:creationId xmlns:p14="http://schemas.microsoft.com/office/powerpoint/2010/main" val="6288489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 err="1"/>
              <a:t>Hangon</a:t>
            </a:r>
            <a:r>
              <a:rPr lang="en-US" noProof="0" dirty="0"/>
              <a:t>  ……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 "Join" version provides 830 result rows, while the "sub-select" version provides 89. 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WHY is that?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B26AAB-5DDD-4766-1D13-05D61D0E43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428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Modify the "Join" version slightly: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Distinct eliminates all duplicate rows in the final </a:t>
            </a:r>
            <a:r>
              <a:rPr lang="en-US" noProof="0" dirty="0" err="1"/>
              <a:t>resultset</a:t>
            </a:r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05CD051-3608-3DEE-C660-37F9807B07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3431" y="3729831"/>
            <a:ext cx="2952750" cy="581025"/>
          </a:xfrm>
        </p:spPr>
      </p:pic>
    </p:spTree>
    <p:extLst>
      <p:ext uri="{BB962C8B-B14F-4D97-AF65-F5344CB8AC3E}">
        <p14:creationId xmlns:p14="http://schemas.microsoft.com/office/powerpoint/2010/main" val="29436150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Just for completeness: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Display all customers who have placed an order, but not for the product with the ID 54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 solution is based on a correlated sub-select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7CDE899-B381-4A5E-4174-F64967ABED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3881" y="3215481"/>
            <a:ext cx="3371850" cy="1609725"/>
          </a:xfrm>
        </p:spPr>
      </p:pic>
    </p:spTree>
    <p:extLst>
      <p:ext uri="{BB962C8B-B14F-4D97-AF65-F5344CB8AC3E}">
        <p14:creationId xmlns:p14="http://schemas.microsoft.com/office/powerpoint/2010/main" val="168674076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Exercises:   Databases – Select Statement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6A4C55-11A1-A2CF-5906-A4A2F8FDB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noProof="0" dirty="0"/>
              <a:t>Show all products, that are with 100 or more items in stock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Show all </a:t>
            </a:r>
            <a:r>
              <a:rPr lang="en-US" noProof="0" dirty="0" err="1"/>
              <a:t>orderitems</a:t>
            </a:r>
            <a:r>
              <a:rPr lang="en-US" noProof="0" dirty="0"/>
              <a:t> for order #830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Show the first 3 orders with the most </a:t>
            </a:r>
            <a:r>
              <a:rPr lang="en-US" noProof="0" dirty="0" err="1"/>
              <a:t>orderitems</a:t>
            </a:r>
            <a:endParaRPr lang="en-US" noProof="0" dirty="0"/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Show all </a:t>
            </a:r>
            <a:r>
              <a:rPr lang="en-US" noProof="0" dirty="0" err="1"/>
              <a:t>orderIDs</a:t>
            </a:r>
            <a:r>
              <a:rPr lang="en-US" noProof="0" dirty="0"/>
              <a:t>, where the </a:t>
            </a:r>
            <a:r>
              <a:rPr lang="en-US" noProof="0" dirty="0" err="1"/>
              <a:t>totalamount</a:t>
            </a:r>
            <a:r>
              <a:rPr lang="en-US" noProof="0" dirty="0"/>
              <a:t> is different from the sum of the </a:t>
            </a:r>
            <a:r>
              <a:rPr lang="en-US" noProof="0" dirty="0" err="1"/>
              <a:t>ordervalue</a:t>
            </a:r>
            <a:r>
              <a:rPr lang="en-US" noProof="0" dirty="0"/>
              <a:t> of the </a:t>
            </a:r>
            <a:r>
              <a:rPr lang="en-US" noProof="0" dirty="0" err="1"/>
              <a:t>orderitems</a:t>
            </a:r>
            <a:endParaRPr lang="en-US" noProof="0" dirty="0"/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Show all customers without orders</a:t>
            </a:r>
          </a:p>
          <a:p>
            <a:pPr marL="457200" indent="-457200">
              <a:buFont typeface="+mj-lt"/>
              <a:buAutoNum type="arabicPeriod"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78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4D9C409-B30B-ED02-97C1-D5F7FA57F3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static long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startTime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static long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endTime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static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startTimer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startTime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nanoTime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static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endTimer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endTime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nanoTime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static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timerResults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long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duration =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endTime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startTime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"The operation took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duration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nano seconds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duration /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micro seconds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duration /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1000000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milli seconds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duration /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1000000000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seconds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486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Exercises:   Databases – Select Statement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6A4C55-11A1-A2CF-5906-A4A2F8FDB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Show all products, that are with 100 or more items in stock</a:t>
            </a:r>
          </a:p>
          <a:p>
            <a:pPr marL="457200" indent="-457200">
              <a:buFont typeface="+mj-lt"/>
              <a:buAutoNum type="arabicPeriod"/>
            </a:pPr>
            <a:endParaRPr lang="en-US" noProof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AAF3546-8E67-FC74-548A-B56C7664A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62094" y="3806031"/>
            <a:ext cx="1495425" cy="428625"/>
          </a:xfrm>
        </p:spPr>
      </p:pic>
    </p:spTree>
    <p:extLst>
      <p:ext uri="{BB962C8B-B14F-4D97-AF65-F5344CB8AC3E}">
        <p14:creationId xmlns:p14="http://schemas.microsoft.com/office/powerpoint/2010/main" val="30553246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Exercises:   Databases – Select Statement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6A4C55-11A1-A2CF-5906-A4A2F8FDB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Show all </a:t>
            </a:r>
            <a:r>
              <a:rPr lang="en-US" noProof="0" dirty="0" err="1"/>
              <a:t>orderitems</a:t>
            </a:r>
            <a:r>
              <a:rPr lang="en-US" noProof="0" dirty="0"/>
              <a:t> for order #830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A4F6B23-34DC-79A1-E54D-882633525E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3931" y="3925094"/>
            <a:ext cx="2571750" cy="190500"/>
          </a:xfrm>
        </p:spPr>
      </p:pic>
    </p:spTree>
    <p:extLst>
      <p:ext uri="{BB962C8B-B14F-4D97-AF65-F5344CB8AC3E}">
        <p14:creationId xmlns:p14="http://schemas.microsoft.com/office/powerpoint/2010/main" val="18246204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Exercises:   Databases – Select Statement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6A4C55-11A1-A2CF-5906-A4A2F8FDB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Show the first 3 orders with the most </a:t>
            </a:r>
            <a:r>
              <a:rPr lang="en-US" noProof="0" dirty="0" err="1"/>
              <a:t>orderitems</a:t>
            </a:r>
            <a:endParaRPr lang="en-US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83FDDE2-A8B5-58AA-E7D9-699CDC82E4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04956" y="3548856"/>
            <a:ext cx="1409700" cy="942975"/>
          </a:xfrm>
        </p:spPr>
      </p:pic>
    </p:spTree>
    <p:extLst>
      <p:ext uri="{BB962C8B-B14F-4D97-AF65-F5344CB8AC3E}">
        <p14:creationId xmlns:p14="http://schemas.microsoft.com/office/powerpoint/2010/main" val="42181276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Exercises:   Databases – Select Statement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6A4C55-11A1-A2CF-5906-A4A2F8FDB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Show all </a:t>
            </a:r>
            <a:r>
              <a:rPr lang="en-US" noProof="0" dirty="0" err="1"/>
              <a:t>orderIDs</a:t>
            </a:r>
            <a:r>
              <a:rPr lang="en-US" noProof="0" dirty="0"/>
              <a:t>, where the </a:t>
            </a:r>
            <a:r>
              <a:rPr lang="en-US" noProof="0" dirty="0" err="1"/>
              <a:t>totalamount</a:t>
            </a:r>
            <a:r>
              <a:rPr lang="en-US" noProof="0" dirty="0"/>
              <a:t> is different from the sum of the </a:t>
            </a:r>
            <a:r>
              <a:rPr lang="en-US" noProof="0" dirty="0" err="1"/>
              <a:t>ordervalue</a:t>
            </a:r>
            <a:r>
              <a:rPr lang="en-US" noProof="0" dirty="0"/>
              <a:t> of the </a:t>
            </a:r>
            <a:r>
              <a:rPr lang="en-US" noProof="0" dirty="0" err="1"/>
              <a:t>orderitems</a:t>
            </a:r>
            <a:endParaRPr lang="en-US" noProof="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EABC7CB-E94B-7658-4B93-55252108DB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7706" y="3639344"/>
            <a:ext cx="3124200" cy="762000"/>
          </a:xfrm>
        </p:spPr>
      </p:pic>
    </p:spTree>
    <p:extLst>
      <p:ext uri="{BB962C8B-B14F-4D97-AF65-F5344CB8AC3E}">
        <p14:creationId xmlns:p14="http://schemas.microsoft.com/office/powerpoint/2010/main" val="111874167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Exercises:   Databases – Select Statement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6A4C55-11A1-A2CF-5906-A4A2F8FDBD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Show all customers without orders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C59B46A-6B05-9280-8CDA-019B7B3025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85831" y="3744119"/>
            <a:ext cx="2647950" cy="552450"/>
          </a:xfrm>
        </p:spPr>
      </p:pic>
    </p:spTree>
    <p:extLst>
      <p:ext uri="{BB962C8B-B14F-4D97-AF65-F5344CB8AC3E}">
        <p14:creationId xmlns:p14="http://schemas.microsoft.com/office/powerpoint/2010/main" val="8558516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Null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NULL is the absence of data</a:t>
            </a:r>
          </a:p>
          <a:p>
            <a:r>
              <a:rPr lang="en-US" noProof="0" dirty="0"/>
              <a:t>Any attribute can be null, if not declared "not null" in the create table statement</a:t>
            </a:r>
          </a:p>
          <a:p>
            <a:r>
              <a:rPr lang="en-US" noProof="0" dirty="0"/>
              <a:t>NULL is different from an empty string or zero</a:t>
            </a:r>
          </a:p>
          <a:p>
            <a:r>
              <a:rPr lang="en-US" noProof="0" dirty="0"/>
              <a:t>NULL cannot be compared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B26AAB-5DDD-4766-1D13-05D61D0E43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/>
              <a:t>To check for NULL use "is [not] null"</a:t>
            </a:r>
          </a:p>
          <a:p>
            <a:r>
              <a:rPr lang="en-US" noProof="0" dirty="0"/>
              <a:t>To prevent NULL results use coalesce(&lt;</a:t>
            </a:r>
            <a:r>
              <a:rPr lang="en-US" noProof="0" dirty="0" err="1"/>
              <a:t>attrib</a:t>
            </a:r>
            <a:r>
              <a:rPr lang="en-US" noProof="0" dirty="0"/>
              <a:t>&gt;, &lt;value&gt;)</a:t>
            </a:r>
          </a:p>
          <a:p>
            <a:r>
              <a:rPr lang="en-US" noProof="0" dirty="0"/>
              <a:t>Also, the </a:t>
            </a:r>
            <a:r>
              <a:rPr lang="en-US" noProof="0" dirty="0" err="1"/>
              <a:t>ifnull</a:t>
            </a:r>
            <a:r>
              <a:rPr lang="en-US" noProof="0" dirty="0"/>
              <a:t>(&lt;</a:t>
            </a:r>
            <a:r>
              <a:rPr lang="en-US" noProof="0" dirty="0" err="1"/>
              <a:t>attrib</a:t>
            </a:r>
            <a:r>
              <a:rPr lang="en-US" noProof="0" dirty="0"/>
              <a:t>&gt;, &lt;value&gt;) function can be used</a:t>
            </a:r>
          </a:p>
        </p:txBody>
      </p:sp>
    </p:spTree>
    <p:extLst>
      <p:ext uri="{BB962C8B-B14F-4D97-AF65-F5344CB8AC3E}">
        <p14:creationId xmlns:p14="http://schemas.microsoft.com/office/powerpoint/2010/main" val="28094608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Null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Run "select * from suppliers". Notice, that there are records with a NULL value for a fax number.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Now run "select * from suppliers where fax = null"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Explain the </a:t>
            </a:r>
            <a:r>
              <a:rPr lang="en-US" noProof="0" dirty="0" err="1"/>
              <a:t>resultset</a:t>
            </a:r>
            <a:r>
              <a:rPr lang="en-US" noProof="0" dirty="0"/>
              <a:t>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B26AAB-5DDD-4766-1D13-05D61D0E43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How could that be done better?</a:t>
            </a:r>
          </a:p>
        </p:txBody>
      </p:sp>
    </p:spTree>
    <p:extLst>
      <p:ext uri="{BB962C8B-B14F-4D97-AF65-F5344CB8AC3E}">
        <p14:creationId xmlns:p14="http://schemas.microsoft.com/office/powerpoint/2010/main" val="1476435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Transactions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1A33BC9-7DE5-A280-6A09-7AFB5A93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Transactions allow to </a:t>
            </a:r>
            <a:r>
              <a:rPr lang="en-US" noProof="0" dirty="0" err="1"/>
              <a:t>to</a:t>
            </a:r>
            <a:r>
              <a:rPr lang="en-US" noProof="0" dirty="0"/>
              <a:t> treat multiple SQL statements as a single unit of work.</a:t>
            </a:r>
          </a:p>
          <a:p>
            <a:r>
              <a:rPr lang="en-US" noProof="0" dirty="0"/>
              <a:t>Either all statements within a transaction succeed or none</a:t>
            </a:r>
          </a:p>
          <a:p>
            <a:r>
              <a:rPr lang="en-US" noProof="0" dirty="0"/>
              <a:t>Databases are often set to auto-commit, which then commits every single statement</a:t>
            </a:r>
          </a:p>
          <a:p>
            <a:r>
              <a:rPr lang="en-US" noProof="0" dirty="0"/>
              <a:t>If not, transaction start </a:t>
            </a:r>
            <a:r>
              <a:rPr lang="en-US" noProof="0" dirty="0" err="1"/>
              <a:t>implicitely</a:t>
            </a:r>
            <a:r>
              <a:rPr lang="en-US" noProof="0" dirty="0"/>
              <a:t> until they are </a:t>
            </a:r>
            <a:r>
              <a:rPr lang="en-US" noProof="0" dirty="0" err="1"/>
              <a:t>explicitely</a:t>
            </a:r>
            <a:r>
              <a:rPr lang="en-US" noProof="0" dirty="0"/>
              <a:t> finished.</a:t>
            </a:r>
          </a:p>
          <a:p>
            <a:r>
              <a:rPr lang="en-US" noProof="0" dirty="0"/>
              <a:t>Transactions result in locks in the DB and therefore impact parallel access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12332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Transactions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1A33BC9-7DE5-A280-6A09-7AFB5A93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Even though transactions start </a:t>
            </a:r>
            <a:r>
              <a:rPr lang="en-US" noProof="0" dirty="0" err="1"/>
              <a:t>implicitely</a:t>
            </a:r>
            <a:r>
              <a:rPr lang="en-US" noProof="0" dirty="0"/>
              <a:t> there are "Begin Transaction" or "Start Transaction" commands</a:t>
            </a:r>
          </a:p>
          <a:p>
            <a:r>
              <a:rPr lang="en-US" noProof="0" dirty="0"/>
              <a:t>"Commit" finishes a transaction successfully and makes the changes permanent</a:t>
            </a:r>
          </a:p>
          <a:p>
            <a:r>
              <a:rPr lang="en-US" noProof="0" dirty="0"/>
              <a:t>"Rollback" puts the DB in a state as if the transaction was never run</a:t>
            </a:r>
          </a:p>
          <a:p>
            <a:r>
              <a:rPr lang="en-US" noProof="0" dirty="0"/>
              <a:t>"</a:t>
            </a:r>
            <a:r>
              <a:rPr lang="en-US" noProof="0" dirty="0" err="1"/>
              <a:t>Savepoints</a:t>
            </a:r>
            <a:r>
              <a:rPr lang="en-US" noProof="0" dirty="0"/>
              <a:t>" are steps in a transaction to which one can "Rollback" to, as long as the transaction has not been finished.</a:t>
            </a:r>
          </a:p>
        </p:txBody>
      </p:sp>
    </p:spTree>
    <p:extLst>
      <p:ext uri="{BB962C8B-B14F-4D97-AF65-F5344CB8AC3E}">
        <p14:creationId xmlns:p14="http://schemas.microsoft.com/office/powerpoint/2010/main" val="34156089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Select Statement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543A3CE-24CF-4E85-D22F-96BA295EA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Here is the order in which a DBMS processes a select statement: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02A75144-859D-7835-9D98-B3F32AAE4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050646"/>
              </p:ext>
            </p:extLst>
          </p:nvPr>
        </p:nvGraphicFramePr>
        <p:xfrm>
          <a:off x="1479550" y="297688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520255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38891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Select </a:t>
                      </a:r>
                      <a:r>
                        <a:rPr lang="de-DE" dirty="0" err="1"/>
                        <a:t>statement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Addtn'l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info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85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clause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Tables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Join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instructions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73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Where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clause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Filters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rows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97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Group </a:t>
                      </a:r>
                      <a:r>
                        <a:rPr lang="de-DE" dirty="0" err="1"/>
                        <a:t>by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Groups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rows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resultset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90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Filters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groups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according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criteria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06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Constructs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attributes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shown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431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Order </a:t>
                      </a:r>
                      <a:r>
                        <a:rPr lang="de-DE" dirty="0" err="1"/>
                        <a:t>by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Orders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resultset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6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Restricts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rows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resultset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3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34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A94B73B-F7B0-46DF-2106-017A42C21F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sourceString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"1234"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.repeat(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256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"Source string length: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sourceString.length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To get some idea of how long a loop takes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"Empty For-Loop, 100 iterations"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startTimer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++)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endTimer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timerResults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"Empty For-Loop, 1 million iterations"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startTimer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1000000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++)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endTimer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timerResults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542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Query in JAVA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Database URL:</a:t>
            </a:r>
          </a:p>
          <a:p>
            <a:pPr lvl="1"/>
            <a:r>
              <a:rPr lang="en-US" noProof="0" dirty="0" err="1"/>
              <a:t>Jdbc</a:t>
            </a:r>
            <a:r>
              <a:rPr lang="en-US" noProof="0" dirty="0"/>
              <a:t> 	-&gt; Protocol</a:t>
            </a:r>
          </a:p>
          <a:p>
            <a:pPr lvl="1"/>
            <a:r>
              <a:rPr lang="en-US" noProof="0" dirty="0"/>
              <a:t>h2 	-&gt; Driver to use</a:t>
            </a:r>
          </a:p>
          <a:p>
            <a:pPr lvl="1"/>
            <a:r>
              <a:rPr lang="en-US" noProof="0" dirty="0"/>
              <a:t>Rest 	-&gt; Path to DB (URL)</a:t>
            </a:r>
          </a:p>
          <a:p>
            <a:r>
              <a:rPr lang="en-US" noProof="0" dirty="0"/>
              <a:t>User name ( </a:t>
            </a:r>
            <a:r>
              <a:rPr lang="en-US" noProof="0" dirty="0" err="1"/>
              <a:t>sa</a:t>
            </a:r>
            <a:r>
              <a:rPr lang="en-US" noProof="0" dirty="0"/>
              <a:t> -&gt; System Admin)</a:t>
            </a:r>
          </a:p>
          <a:p>
            <a:r>
              <a:rPr lang="en-US" noProof="0" dirty="0"/>
              <a:t>Password (1234 -&gt; Standard (h2)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F64C206-E640-8234-B0D3-AF769ACDB14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static final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DB_URL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"jdbc:h2:./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testdb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/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testdb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static final String DB_URL = "jdbc:h2:mem:test";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// "jdbc:h2:mem:mymemdb:"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// "jdbc:h2:./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testdb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"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// "jdbc:h2:///c/temp/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testdb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"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static final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USER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sa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static final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"1234"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001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Query in JAVA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The enclosed </a:t>
            </a:r>
            <a:r>
              <a:rPr lang="en-US" noProof="0" dirty="0" err="1"/>
              <a:t>getConnection</a:t>
            </a:r>
            <a:r>
              <a:rPr lang="en-US" noProof="0" dirty="0"/>
              <a:t> ensures that the DB is closed automatically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conn is used for working with the DB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EF3ACC5-B45B-3986-5234-EE0A0FEA7AC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172200" y="2943125"/>
            <a:ext cx="4453463" cy="215443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try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(Connection conn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DriverManager.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getConnection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DB_URL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USER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1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PASS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4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&lt;&lt;SQL Statements to process&gt;&gt;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"Successfully run the SQL statements."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catch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Exception ex 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err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"ERROR: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ex.getMessage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270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Query in JAVA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This is a simple select statement</a:t>
            </a:r>
          </a:p>
          <a:p>
            <a:r>
              <a:rPr lang="en-US" noProof="0" dirty="0"/>
              <a:t>The results are in </a:t>
            </a:r>
            <a:r>
              <a:rPr lang="en-US" noProof="0" dirty="0" err="1"/>
              <a:t>rs</a:t>
            </a:r>
            <a:endParaRPr lang="en-US" noProof="0" dirty="0"/>
          </a:p>
          <a:p>
            <a:r>
              <a:rPr lang="en-US" noProof="0" dirty="0"/>
              <a:t>The while loop runs through the records</a:t>
            </a:r>
          </a:p>
          <a:p>
            <a:r>
              <a:rPr lang="en-US" noProof="0" dirty="0"/>
              <a:t>Attribute values can be extracted if the data type is known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0615124-F00C-88AE-22BC-268D6A9E8AC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final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QUERY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"SELECT * FROM Products where ProductName like 'C%';"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(Statement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stmt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conn.createStatement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stmt.executeQuery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(QUERY);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while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rs.next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"Name: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rs.getString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productname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"Price: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rs.getDouble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unitprice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797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Query in JAVA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If the SQL statement stays the same, but the criteria values change between runs one uses: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 err="1"/>
              <a:t>PreparedStatement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The set method replace the ?s with the real value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7047B4C-F078-62D0-147A-48AEFE8C1909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final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QUERY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"SELECT * FROM Products"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where ProductName like ? and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unitprice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&gt; ?;"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PreparedStatement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conn.prepareStatement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(QUERY);)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ps.setString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"C"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"%"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ps.setDouble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40.0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ps.executeQuery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while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rs.next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"Name: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rs.getString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productname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"Price: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rs.getDouble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unitprice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904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Exercise: Databases – Query in JAVA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FD00C7D-B9EF-0CD1-48EE-DD1DCCA5A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Write a Java program, which takes one or two parameters from the command line (</a:t>
            </a:r>
            <a:r>
              <a:rPr lang="en-US" noProof="0" dirty="0" err="1"/>
              <a:t>Productname</a:t>
            </a:r>
            <a:r>
              <a:rPr lang="en-US" noProof="0" dirty="0"/>
              <a:t> and </a:t>
            </a:r>
            <a:r>
              <a:rPr lang="en-US" noProof="0" dirty="0" err="1"/>
              <a:t>Unitprice</a:t>
            </a:r>
            <a:r>
              <a:rPr lang="en-US" noProof="0" dirty="0"/>
              <a:t>).</a:t>
            </a:r>
          </a:p>
          <a:p>
            <a:r>
              <a:rPr lang="en-US" noProof="0" dirty="0"/>
              <a:t>Use the parameters to run the Select statement from the slides before</a:t>
            </a:r>
          </a:p>
          <a:p>
            <a:r>
              <a:rPr lang="en-US" noProof="0" dirty="0"/>
              <a:t>Print the resulting lines to the console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(No solution will be provided)</a:t>
            </a:r>
          </a:p>
        </p:txBody>
      </p:sp>
    </p:spTree>
    <p:extLst>
      <p:ext uri="{BB962C8B-B14F-4D97-AF65-F5344CB8AC3E}">
        <p14:creationId xmlns:p14="http://schemas.microsoft.com/office/powerpoint/2010/main" val="28739744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ORM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FD00C7D-B9EF-0CD1-48EE-DD1DCCA5A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Object-Relational Mapping (ORM) is an abstraction layer on top of the database layer</a:t>
            </a:r>
          </a:p>
          <a:p>
            <a:r>
              <a:rPr lang="en-US" noProof="0" dirty="0"/>
              <a:t>It supports mapping of Classes (Objects) to Tables and vice versa</a:t>
            </a:r>
          </a:p>
          <a:p>
            <a:r>
              <a:rPr lang="en-US" noProof="0" dirty="0"/>
              <a:t>Many ORM support lazy loading for improving performance</a:t>
            </a:r>
          </a:p>
          <a:p>
            <a:r>
              <a:rPr lang="en-US" noProof="0" dirty="0"/>
              <a:t>Also, caching is supported by many ORM</a:t>
            </a:r>
          </a:p>
          <a:p>
            <a:r>
              <a:rPr lang="en-US" noProof="0" dirty="0"/>
              <a:t>ORMs support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9403128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ORM Example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This code retrieves all customers</a:t>
            </a:r>
          </a:p>
          <a:p>
            <a:r>
              <a:rPr lang="en-US" noProof="0" dirty="0"/>
              <a:t>The </a:t>
            </a:r>
            <a:r>
              <a:rPr lang="en-US" noProof="0" dirty="0" err="1"/>
              <a:t>resultset</a:t>
            </a:r>
            <a:r>
              <a:rPr lang="en-US" noProof="0" dirty="0"/>
              <a:t> is mapped into a Java List containing instances of the Customer class.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B42D870-B2DD-29A6-DF04-5C71710AE9B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Create a new ORM object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EntityManager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em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EntityManagerFactory.createEntityManager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Create a query to retrieve all customers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Query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query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em.createQuery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"SELECT c FROM Customer c"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Execute the query and get the results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List&lt;Customer&gt; customers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query.getResultList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Close the ORM object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em.close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29061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ORM Example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This code adds a new customer to the database.</a:t>
            </a:r>
          </a:p>
          <a:p>
            <a:r>
              <a:rPr lang="en-US" noProof="0" dirty="0"/>
              <a:t>First one is setting the values in an instance of the customer class</a:t>
            </a:r>
          </a:p>
          <a:p>
            <a:r>
              <a:rPr lang="en-US" noProof="0" dirty="0"/>
              <a:t>Then a call to persist will store the new customer into the Customer table in the DB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16F0295-D6E9-8619-1BCA-E5EF781D660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Create a new ORM object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EntityManager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em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EntityManagerFactory.createEntityManager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Create a new Java object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Customer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customer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Customer();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customer.setName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"John Doe"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customer.setEmail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"john.doe@example.com"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Save the Java object to the database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em.persist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(customer);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Close the ORM object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em.close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7695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ORM Example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78FF47-A890-F6E1-A034-DAB999C051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Pseudo code on the right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q	-&gt; Query</a:t>
            </a:r>
            <a:br>
              <a:rPr lang="en-US" noProof="0" dirty="0"/>
            </a:br>
            <a:r>
              <a:rPr lang="en-US" noProof="0" dirty="0" err="1"/>
              <a:t>cb</a:t>
            </a:r>
            <a:r>
              <a:rPr lang="en-US" noProof="0" dirty="0"/>
              <a:t>	-&gt; </a:t>
            </a:r>
            <a:r>
              <a:rPr lang="en-US" noProof="0" dirty="0" err="1"/>
              <a:t>CriteriaBuilder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This way the </a:t>
            </a:r>
            <a:r>
              <a:rPr lang="en-US" noProof="0" dirty="0" err="1"/>
              <a:t>sql</a:t>
            </a:r>
            <a:r>
              <a:rPr lang="en-US" noProof="0" dirty="0"/>
              <a:t> statement can be build step by step.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93A49F6-03A3-8518-E0AE-356E3544C03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Query q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cb.createQuery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Student.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q.where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cb.greaterThan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“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studentID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“,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423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List&lt;Student&gt;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q.execute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2230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942E-BBDB-7281-B1C7-E721D3B9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– ORM Advantages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FD00C7D-B9EF-0CD1-48EE-DD1DCCA5A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Productivity gain: Writing DB code is much easier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Improved Maintainability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Increased portability </a:t>
            </a:r>
          </a:p>
        </p:txBody>
      </p:sp>
    </p:spTree>
    <p:extLst>
      <p:ext uri="{BB962C8B-B14F-4D97-AF65-F5344CB8AC3E}">
        <p14:creationId xmlns:p14="http://schemas.microsoft.com/office/powerpoint/2010/main" val="166481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3AEB92F-B206-5AC9-1E51-A3E5AEC206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Concat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string, 100 iterations"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startTimer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++)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sourceString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endTimer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"Result string length: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resultString.length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timerResults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Concat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string, 1000 iterations"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startTimer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++)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sourceString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endTimer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"Result string length: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resultString.length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timerResults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0230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20FFD-A85D-5F7A-D80D-7DEA0676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 –  KV-DB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B6EF6-3B3E-B30F-5351-99F601226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 a Key-Value DB each record is stored under a key</a:t>
            </a:r>
          </a:p>
          <a:p>
            <a:r>
              <a:rPr lang="en-US" noProof="0" dirty="0"/>
              <a:t>There is (almost) no assumption on what the data is</a:t>
            </a:r>
          </a:p>
          <a:p>
            <a:r>
              <a:rPr lang="en-US" noProof="0" dirty="0"/>
              <a:t>Keys are Strings </a:t>
            </a:r>
          </a:p>
          <a:p>
            <a:r>
              <a:rPr lang="en-US" noProof="0" dirty="0"/>
              <a:t>Depending on the data a record might be a JSON String</a:t>
            </a:r>
          </a:p>
          <a:p>
            <a:r>
              <a:rPr lang="en-US" noProof="0" dirty="0"/>
              <a:t>KV-DBs are often run in memory and therefore very fast</a:t>
            </a:r>
          </a:p>
        </p:txBody>
      </p:sp>
    </p:spTree>
    <p:extLst>
      <p:ext uri="{BB962C8B-B14F-4D97-AF65-F5344CB8AC3E}">
        <p14:creationId xmlns:p14="http://schemas.microsoft.com/office/powerpoint/2010/main" val="201617094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20FFD-A85D-5F7A-D80D-7DEA0676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 –  KV-DB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B6EF6-3B3E-B30F-5351-99F601226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 our examples we make use of a KV-DB by the name of </a:t>
            </a:r>
            <a:r>
              <a:rPr lang="en-US" noProof="0" dirty="0" err="1"/>
              <a:t>MemKV</a:t>
            </a:r>
            <a:endParaRPr lang="en-US" noProof="0" dirty="0"/>
          </a:p>
          <a:p>
            <a:r>
              <a:rPr lang="en-US" noProof="0" dirty="0" err="1"/>
              <a:t>MemKV</a:t>
            </a:r>
            <a:r>
              <a:rPr lang="en-US" noProof="0" dirty="0"/>
              <a:t> holds its data in memory</a:t>
            </a:r>
          </a:p>
          <a:p>
            <a:r>
              <a:rPr lang="en-US" noProof="0" dirty="0"/>
              <a:t>It can be </a:t>
            </a:r>
            <a:r>
              <a:rPr lang="en-US" noProof="0" dirty="0" err="1"/>
              <a:t>persistet</a:t>
            </a:r>
            <a:r>
              <a:rPr lang="en-US" noProof="0" dirty="0"/>
              <a:t> to and loaded from disk</a:t>
            </a:r>
          </a:p>
          <a:p>
            <a:r>
              <a:rPr lang="en-US" noProof="0" dirty="0"/>
              <a:t>Anything stored as data needs to be serializable</a:t>
            </a:r>
          </a:p>
          <a:p>
            <a:r>
              <a:rPr lang="en-US" noProof="0" dirty="0"/>
              <a:t>Primitive datatypes are converted to their correlating class</a:t>
            </a:r>
          </a:p>
          <a:p>
            <a:r>
              <a:rPr lang="en-US" noProof="0" dirty="0"/>
              <a:t>Data retrieved is always some object, if no specialized getter is used</a:t>
            </a:r>
          </a:p>
        </p:txBody>
      </p:sp>
    </p:spTree>
    <p:extLst>
      <p:ext uri="{BB962C8B-B14F-4D97-AF65-F5344CB8AC3E}">
        <p14:creationId xmlns:p14="http://schemas.microsoft.com/office/powerpoint/2010/main" val="346186033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20FFD-A85D-5F7A-D80D-7DEA0676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 –  KV-DB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CF7896D-D2A4-8AA9-DDDC-A529D3FEA5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084220"/>
              </p:ext>
            </p:extLst>
          </p:nvPr>
        </p:nvGraphicFramePr>
        <p:xfrm>
          <a:off x="1265238" y="1725613"/>
          <a:ext cx="9906000" cy="498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3539">
                  <a:extLst>
                    <a:ext uri="{9D8B030D-6E8A-4147-A177-3AD203B41FA5}">
                      <a16:colId xmlns:a16="http://schemas.microsoft.com/office/drawing/2014/main" val="3082452297"/>
                    </a:ext>
                  </a:extLst>
                </a:gridCol>
                <a:gridCol w="5732461">
                  <a:extLst>
                    <a:ext uri="{9D8B030D-6E8A-4147-A177-3AD203B41FA5}">
                      <a16:colId xmlns:a16="http://schemas.microsoft.com/office/drawing/2014/main" val="1552098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MemKV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method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2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public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MemKV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Constructor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98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size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different </a:t>
                      </a:r>
                      <a:r>
                        <a:rPr lang="de-DE" dirty="0" err="1"/>
                        <a:t>keys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07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dirty="0" err="1"/>
                        <a:t>isEmpty</a:t>
                      </a:r>
                      <a:r>
                        <a:rPr lang="de-DE" dirty="0"/>
                        <a:t>()</a:t>
                      </a:r>
                      <a:endParaRPr lang="de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Does</a:t>
                      </a:r>
                      <a:r>
                        <a:rPr lang="de-DE" dirty="0"/>
                        <a:t> DB </a:t>
                      </a:r>
                      <a:r>
                        <a:rPr lang="de-DE" dirty="0" err="1"/>
                        <a:t>contain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737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clear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Empty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98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delete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remove</a:t>
                      </a:r>
                      <a:r>
                        <a:rPr lang="de-DE" dirty="0"/>
                        <a:t> (&lt;&lt;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Remove </a:t>
                      </a:r>
                      <a:r>
                        <a:rPr lang="de-DE" dirty="0" err="1"/>
                        <a:t>record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identified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1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dirty="0" err="1"/>
                        <a:t>containsKey</a:t>
                      </a:r>
                      <a:r>
                        <a:rPr lang="de-DE" dirty="0"/>
                        <a:t>(&lt;&lt;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Does</a:t>
                      </a:r>
                      <a:r>
                        <a:rPr lang="de-DE" dirty="0"/>
                        <a:t> DB </a:t>
                      </a:r>
                      <a:r>
                        <a:rPr lang="de-DE" dirty="0" err="1"/>
                        <a:t>contain</a:t>
                      </a:r>
                      <a:r>
                        <a:rPr lang="de-DE" dirty="0"/>
                        <a:t>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6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MemKV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getCopyOfDB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Copy Db </a:t>
                      </a:r>
                      <a:r>
                        <a:rPr lang="de-DE" dirty="0" err="1"/>
                        <a:t>into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new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13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List&lt;String&gt; </a:t>
                      </a:r>
                      <a:r>
                        <a:rPr lang="de-DE" dirty="0" err="1"/>
                        <a:t>getListOfKeys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Get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list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keys</a:t>
                      </a:r>
                      <a:r>
                        <a:rPr lang="de-DE" dirty="0"/>
                        <a:t> in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83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addOtherDB</a:t>
                      </a:r>
                      <a:r>
                        <a:rPr lang="de-DE" dirty="0"/>
                        <a:t>(</a:t>
                      </a:r>
                      <a:r>
                        <a:rPr lang="de-DE" dirty="0" err="1"/>
                        <a:t>MemKV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memKV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Add </a:t>
                      </a:r>
                      <a:r>
                        <a:rPr lang="de-DE" dirty="0" err="1"/>
                        <a:t>records</a:t>
                      </a:r>
                      <a:r>
                        <a:rPr lang="de-DE" dirty="0"/>
                        <a:t> (K and v)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another</a:t>
                      </a:r>
                      <a:r>
                        <a:rPr lang="de-DE" dirty="0"/>
                        <a:t> Db. Same 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result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overwritten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value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9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addOtherDB</a:t>
                      </a:r>
                      <a:r>
                        <a:rPr lang="de-DE" dirty="0"/>
                        <a:t>(</a:t>
                      </a:r>
                      <a:r>
                        <a:rPr lang="de-DE" dirty="0" err="1"/>
                        <a:t>MemKV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memKV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boolean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onlyNewKeys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Only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take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records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another</a:t>
                      </a:r>
                      <a:r>
                        <a:rPr lang="de-DE" dirty="0"/>
                        <a:t> DB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does</a:t>
                      </a:r>
                      <a:r>
                        <a:rPr lang="de-DE" dirty="0"/>
                        <a:t> not </a:t>
                      </a:r>
                      <a:r>
                        <a:rPr lang="de-DE" dirty="0" err="1"/>
                        <a:t>exist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actual</a:t>
                      </a:r>
                      <a:r>
                        <a:rPr lang="de-DE" dirty="0"/>
                        <a:t>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63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containsValue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Check </a:t>
                      </a:r>
                      <a:r>
                        <a:rPr lang="de-DE" dirty="0" err="1"/>
                        <a:t>if</a:t>
                      </a:r>
                      <a:r>
                        <a:rPr lang="de-DE" dirty="0"/>
                        <a:t> DB </a:t>
                      </a:r>
                      <a:r>
                        <a:rPr lang="de-DE" dirty="0" err="1"/>
                        <a:t>contains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specific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value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715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4395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20FFD-A85D-5F7A-D80D-7DEA0676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 –  KV-DB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CF7896D-D2A4-8AA9-DDDC-A529D3FEA5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457791"/>
              </p:ext>
            </p:extLst>
          </p:nvPr>
        </p:nvGraphicFramePr>
        <p:xfrm>
          <a:off x="1265238" y="1725613"/>
          <a:ext cx="99060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3539">
                  <a:extLst>
                    <a:ext uri="{9D8B030D-6E8A-4147-A177-3AD203B41FA5}">
                      <a16:colId xmlns:a16="http://schemas.microsoft.com/office/drawing/2014/main" val="3082452297"/>
                    </a:ext>
                  </a:extLst>
                </a:gridCol>
                <a:gridCol w="5732461">
                  <a:extLst>
                    <a:ext uri="{9D8B030D-6E8A-4147-A177-3AD203B41FA5}">
                      <a16:colId xmlns:a16="http://schemas.microsoft.com/office/drawing/2014/main" val="1552098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MemKV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storage</a:t>
                      </a:r>
                      <a:r>
                        <a:rPr lang="de-DE" dirty="0"/>
                        <a:t> / </a:t>
                      </a:r>
                      <a:r>
                        <a:rPr lang="de-DE" dirty="0" err="1"/>
                        <a:t>retrieval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method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2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put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&gt;&gt;,  </a:t>
                      </a:r>
                      <a:r>
                        <a:rPr lang="de-DE" dirty="0" err="1"/>
                        <a:t>Object</a:t>
                      </a:r>
                      <a:r>
                        <a:rPr lang="de-DE" dirty="0"/>
                        <a:t> / primitive </a:t>
                      </a:r>
                      <a:r>
                        <a:rPr lang="de-DE" dirty="0" err="1"/>
                        <a:t>datatype</a:t>
                      </a:r>
                      <a:r>
                        <a:rPr lang="de-DE" dirty="0"/>
                        <a:t>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</a:t>
                      </a:r>
                      <a:r>
                        <a:rPr lang="de-DE" dirty="0"/>
                        <a:t>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&gt;&gt;, </a:t>
                      </a:r>
                      <a:r>
                        <a:rPr lang="de-DE" dirty="0" err="1"/>
                        <a:t>if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primitive </a:t>
                      </a:r>
                      <a:r>
                        <a:rPr lang="de-DE" dirty="0" err="1"/>
                        <a:t>datatype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converted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corresponding</a:t>
                      </a:r>
                      <a:r>
                        <a:rPr lang="de-DE" dirty="0"/>
                        <a:t> Class Instance.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98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MemKV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getMemKV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MemKV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07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getDate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 )</a:t>
                      </a:r>
                      <a:endParaRPr lang="de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Get</a:t>
                      </a:r>
                      <a:r>
                        <a:rPr lang="de-DE" dirty="0"/>
                        <a:t> Date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737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String </a:t>
                      </a:r>
                      <a:r>
                        <a:rPr lang="de-DE" dirty="0" err="1"/>
                        <a:t>getString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Get</a:t>
                      </a:r>
                      <a:r>
                        <a:rPr lang="de-DE" dirty="0"/>
                        <a:t> String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98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Double </a:t>
                      </a:r>
                      <a:r>
                        <a:rPr lang="de-DE" dirty="0" err="1"/>
                        <a:t>getDouble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Get</a:t>
                      </a:r>
                      <a:r>
                        <a:rPr lang="de-DE" dirty="0"/>
                        <a:t> Double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1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Float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getFloat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Get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6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Boolean </a:t>
                      </a:r>
                      <a:r>
                        <a:rPr lang="de-DE" dirty="0" err="1"/>
                        <a:t>getBoolean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Get</a:t>
                      </a:r>
                      <a:r>
                        <a:rPr lang="de-DE" dirty="0"/>
                        <a:t> Boolean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13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Integer </a:t>
                      </a:r>
                      <a:r>
                        <a:rPr lang="de-DE" dirty="0" err="1"/>
                        <a:t>getInteger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Get</a:t>
                      </a:r>
                      <a:r>
                        <a:rPr lang="de-DE" dirty="0"/>
                        <a:t> Integer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83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BigInteger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getBigInteger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Get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BigInteger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9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Object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get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&gt;&gt;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Get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Object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</a:t>
                      </a:r>
                      <a:r>
                        <a:rPr lang="de-DE" dirty="0"/>
                        <a:t>. </a:t>
                      </a:r>
                      <a:r>
                        <a:rPr lang="de-DE" dirty="0" err="1"/>
                        <a:t>Generic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get</a:t>
                      </a:r>
                      <a:r>
                        <a:rPr lang="de-DE" dirty="0"/>
                        <a:t>. </a:t>
                      </a:r>
                      <a:r>
                        <a:rPr lang="de-DE" dirty="0" err="1"/>
                        <a:t>Conversion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you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635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40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20FFD-A85D-5F7A-D80D-7DEA0676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Databases  –  KV-DB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CF7896D-D2A4-8AA9-DDDC-A529D3FEA5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80627"/>
              </p:ext>
            </p:extLst>
          </p:nvPr>
        </p:nvGraphicFramePr>
        <p:xfrm>
          <a:off x="1246188" y="2297113"/>
          <a:ext cx="9906001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3539">
                  <a:extLst>
                    <a:ext uri="{9D8B030D-6E8A-4147-A177-3AD203B41FA5}">
                      <a16:colId xmlns:a16="http://schemas.microsoft.com/office/drawing/2014/main" val="3082452297"/>
                    </a:ext>
                  </a:extLst>
                </a:gridCol>
                <a:gridCol w="1600198">
                  <a:extLst>
                    <a:ext uri="{9D8B030D-6E8A-4147-A177-3AD203B41FA5}">
                      <a16:colId xmlns:a16="http://schemas.microsoft.com/office/drawing/2014/main" val="1552098152"/>
                    </a:ext>
                  </a:extLst>
                </a:gridCol>
                <a:gridCol w="4132264">
                  <a:extLst>
                    <a:ext uri="{9D8B030D-6E8A-4147-A177-3AD203B41FA5}">
                      <a16:colId xmlns:a16="http://schemas.microsoft.com/office/drawing/2014/main" val="1440165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MemKV</a:t>
                      </a:r>
                      <a:r>
                        <a:rPr lang="de-DE" dirty="0"/>
                        <a:t> additional </a:t>
                      </a:r>
                      <a:r>
                        <a:rPr lang="de-DE" dirty="0" err="1"/>
                        <a:t>method</a:t>
                      </a:r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2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persist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filename</a:t>
                      </a:r>
                      <a:r>
                        <a:rPr lang="de-DE" dirty="0"/>
                        <a:t>&gt;&gt; 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Save DB </a:t>
                      </a:r>
                      <a:r>
                        <a:rPr lang="de-DE" dirty="0" err="1"/>
                        <a:t>under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filename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disk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982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load</a:t>
                      </a:r>
                      <a:r>
                        <a:rPr lang="de-DE" dirty="0"/>
                        <a:t>( &lt;&lt;</a:t>
                      </a:r>
                      <a:r>
                        <a:rPr lang="de-DE" dirty="0" err="1"/>
                        <a:t>filename</a:t>
                      </a:r>
                      <a:r>
                        <a:rPr lang="de-DE" dirty="0"/>
                        <a:t>&gt;&gt; 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Load Db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filename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disk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07972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MemKV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findEntriesByKey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searchPatter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Get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new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MemKV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records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keys</a:t>
                      </a:r>
                      <a:r>
                        <a:rPr lang="de-DE" dirty="0"/>
                        <a:t> match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searchpattern</a:t>
                      </a:r>
                      <a:r>
                        <a:rPr lang="de-DE" dirty="0"/>
                        <a:t>.</a:t>
                      </a:r>
                      <a:br>
                        <a:rPr lang="de-DE" dirty="0"/>
                      </a:br>
                      <a:br>
                        <a:rPr lang="de-DE" dirty="0"/>
                      </a:br>
                      <a:r>
                        <a:rPr lang="de-DE" dirty="0" err="1"/>
                        <a:t>Searchpatter</a:t>
                      </a:r>
                      <a:r>
                        <a:rPr lang="de-DE" dirty="0"/>
                        <a:t>-Wildcards: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7374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Zero 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more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characters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9868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Single </a:t>
                      </a:r>
                      <a:r>
                        <a:rPr lang="de-DE" dirty="0" err="1"/>
                        <a:t>character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8279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Any </a:t>
                      </a:r>
                      <a:r>
                        <a:rPr lang="de-DE" dirty="0" err="1"/>
                        <a:t>other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Any </a:t>
                      </a:r>
                      <a:r>
                        <a:rPr lang="de-DE" dirty="0" err="1"/>
                        <a:t>character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86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58404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DD5CA90C-55C9-F6DA-EA4E-B6E60A82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noProof="0" dirty="0">
                <a:solidFill>
                  <a:srgbClr val="FFFFFF"/>
                </a:solidFill>
              </a:rPr>
              <a:t>Module D</a:t>
            </a:r>
            <a:br>
              <a:rPr lang="en-US" sz="4400" noProof="0" dirty="0">
                <a:solidFill>
                  <a:srgbClr val="FFFFFF"/>
                </a:solidFill>
              </a:rPr>
            </a:br>
            <a:r>
              <a:rPr lang="en-US" sz="4400" noProof="0" dirty="0">
                <a:solidFill>
                  <a:srgbClr val="FFFFFF"/>
                </a:solidFill>
              </a:rPr>
              <a:t>User Interface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F6F562-ACCE-AA6C-86BD-7E144ACA7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83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CF0709D-10F1-0ABC-0669-A26E075C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IntelliJ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A5CD3B5-5336-87ED-E56B-1D45BF0838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noProof="0" dirty="0"/>
              <a:t>When moving the mouse into the source code of an HTML file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IntelliJ shows this                        =&gt;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 chose browser renders the HTML file and automatically updates the browser when the source code is saved.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CF59DAC-C07D-C000-AC1D-CE674AEEAF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04969" y="3224463"/>
            <a:ext cx="3070126" cy="991143"/>
          </a:xfrm>
        </p:spPr>
      </p:pic>
    </p:spTree>
    <p:extLst>
      <p:ext uri="{BB962C8B-B14F-4D97-AF65-F5344CB8AC3E}">
        <p14:creationId xmlns:p14="http://schemas.microsoft.com/office/powerpoint/2010/main" val="62003118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10E9294-D228-E763-4A2A-97E6B3D9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Different files for web User interfaces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F79592-80C7-343B-7635-D2C200BEF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HTML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05BB4C7-906C-74BF-D08D-9893259712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H</a:t>
            </a:r>
            <a:r>
              <a:rPr lang="en-US" noProof="0" dirty="0"/>
              <a:t>ypertext </a:t>
            </a:r>
            <a:r>
              <a:rPr lang="en-US" b="1" noProof="0" dirty="0"/>
              <a:t>M</a:t>
            </a:r>
            <a:r>
              <a:rPr lang="en-US" noProof="0" dirty="0"/>
              <a:t>arkup </a:t>
            </a:r>
            <a:r>
              <a:rPr lang="en-US" b="1" noProof="0" dirty="0"/>
              <a:t>L</a:t>
            </a:r>
            <a:r>
              <a:rPr lang="en-US" noProof="0" dirty="0"/>
              <a:t>anguage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Structure and content of a web page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Different elements of the page are described through Tags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1025C3-0930-C679-31FE-0A3A5A69C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CSS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E6962A8-BCCD-97C9-6F25-5461CAD83F5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Cascading Style Sheets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Styling of HTML elements (color, font, layout, but also behavior, such as hover)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Uses Selectors to identify the element to set the style for.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59985AE-F416-12AE-1E96-14A92C42B1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JavaScript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E57371D-92B6-6BBD-F498-CC6091CEE7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Programming language (C-like style)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Adds interactivity and dynamic content to web pages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Written in </a:t>
            </a:r>
            <a:r>
              <a:rPr lang="en-US" noProof="0" dirty="0" err="1"/>
              <a:t>fuctions</a:t>
            </a:r>
            <a:r>
              <a:rPr lang="en-US" noProof="0" dirty="0"/>
              <a:t>, which interact with the browser API and the DOM</a:t>
            </a:r>
          </a:p>
        </p:txBody>
      </p:sp>
    </p:spTree>
    <p:extLst>
      <p:ext uri="{BB962C8B-B14F-4D97-AF65-F5344CB8AC3E}">
        <p14:creationId xmlns:p14="http://schemas.microsoft.com/office/powerpoint/2010/main" val="59325464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10E9294-D228-E763-4A2A-97E6B3D9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Different files for web User interfaces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F79592-80C7-343B-7635-D2C200BEF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HTML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05BB4C7-906C-74BF-D08D-9893259712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&lt;h1&gt;This is a heading&lt;/h1&gt;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&lt;p&gt;This is a paragraph&lt;/p&gt;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&lt;</a:t>
            </a:r>
            <a:r>
              <a:rPr lang="en-US" noProof="0" dirty="0" err="1"/>
              <a:t>img</a:t>
            </a:r>
            <a:r>
              <a:rPr lang="en-US" noProof="0" dirty="0"/>
              <a:t> </a:t>
            </a:r>
            <a:r>
              <a:rPr lang="en-US" noProof="0" dirty="0" err="1"/>
              <a:t>src</a:t>
            </a:r>
            <a:r>
              <a:rPr lang="en-US" noProof="0" dirty="0"/>
              <a:t>="image.jpg" alt="This is an image"&gt;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1025C3-0930-C679-31FE-0A3A5A69C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CSS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E6962A8-BCCD-97C9-6F25-5461CAD83F5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h1 {   font-size: 30px;   color: red; }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 {   font-size: 16px;   color: black; }</a:t>
            </a:r>
            <a:br>
              <a:rPr lang="en-US" noProof="0" dirty="0"/>
            </a:b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 err="1"/>
              <a:t>img</a:t>
            </a:r>
            <a:r>
              <a:rPr lang="en-US" noProof="0" dirty="0"/>
              <a:t> {   width: 200px;   height: 200px; }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59985AE-F416-12AE-1E96-14A92C42B1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JavaScript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E57371D-92B6-6BBD-F498-CC6091CEE7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function </a:t>
            </a:r>
            <a:r>
              <a:rPr lang="en-US" noProof="0" dirty="0" err="1"/>
              <a:t>changeColor</a:t>
            </a:r>
            <a:r>
              <a:rPr lang="en-US" noProof="0" dirty="0"/>
              <a:t>() {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    </a:t>
            </a:r>
            <a:r>
              <a:rPr lang="en-US" noProof="0" dirty="0" err="1"/>
              <a:t>document.getElementById</a:t>
            </a:r>
            <a:r>
              <a:rPr lang="en-US" noProof="0" dirty="0"/>
              <a:t>("</a:t>
            </a:r>
            <a:r>
              <a:rPr lang="en-US" noProof="0" dirty="0" err="1"/>
              <a:t>myDiv</a:t>
            </a:r>
            <a:r>
              <a:rPr lang="en-US" noProof="0" dirty="0"/>
              <a:t>").style</a:t>
            </a:r>
            <a:br>
              <a:rPr lang="en-US" noProof="0" dirty="0"/>
            </a:br>
            <a:r>
              <a:rPr lang="en-US" noProof="0" dirty="0"/>
              <a:t>    .</a:t>
            </a:r>
            <a:r>
              <a:rPr lang="en-US" noProof="0" dirty="0" err="1"/>
              <a:t>backgroundColor</a:t>
            </a:r>
            <a:r>
              <a:rPr lang="en-US" noProof="0" dirty="0"/>
              <a:t> = "blue";</a:t>
            </a:r>
          </a:p>
          <a:p>
            <a:r>
              <a:rPr lang="en-US" noProof="0" dirty="0"/>
              <a:t>}</a:t>
            </a:r>
          </a:p>
          <a:p>
            <a:r>
              <a:rPr lang="en-US" noProof="0" dirty="0" err="1"/>
              <a:t>document.getElementById</a:t>
            </a:r>
            <a:r>
              <a:rPr lang="en-US" noProof="0" dirty="0"/>
              <a:t>("</a:t>
            </a:r>
            <a:r>
              <a:rPr lang="en-US" noProof="0" dirty="0" err="1"/>
              <a:t>myButton</a:t>
            </a:r>
            <a:r>
              <a:rPr lang="en-US" noProof="0" dirty="0"/>
              <a:t>")</a:t>
            </a:r>
            <a:br>
              <a:rPr lang="en-US" noProof="0" dirty="0"/>
            </a:br>
            <a:r>
              <a:rPr lang="en-US" noProof="0" dirty="0"/>
              <a:t>.</a:t>
            </a:r>
            <a:r>
              <a:rPr lang="en-US" noProof="0" dirty="0" err="1"/>
              <a:t>addEventListener</a:t>
            </a:r>
            <a:r>
              <a:rPr lang="en-US" noProof="0" dirty="0"/>
              <a:t>("click", </a:t>
            </a:r>
            <a:r>
              <a:rPr lang="en-US" noProof="0" dirty="0" err="1"/>
              <a:t>changeColor</a:t>
            </a:r>
            <a:r>
              <a:rPr lang="en-US" noProof="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765275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09FC0B3-E700-F30A-D45B-967319CD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Parts of a HTML file (document)</a:t>
            </a:r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F283DA2E-280E-84B8-72B5-B733F7CF97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62061333"/>
              </p:ext>
            </p:extLst>
          </p:nvPr>
        </p:nvGraphicFramePr>
        <p:xfrm>
          <a:off x="1141413" y="2249488"/>
          <a:ext cx="4878386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449">
                  <a:extLst>
                    <a:ext uri="{9D8B030D-6E8A-4147-A177-3AD203B41FA5}">
                      <a16:colId xmlns:a16="http://schemas.microsoft.com/office/drawing/2014/main" val="4020095911"/>
                    </a:ext>
                  </a:extLst>
                </a:gridCol>
                <a:gridCol w="3346937">
                  <a:extLst>
                    <a:ext uri="{9D8B030D-6E8A-4147-A177-3AD203B41FA5}">
                      <a16:colId xmlns:a16="http://schemas.microsoft.com/office/drawing/2014/main" val="1321326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88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Document type declaration (doctype)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Specifies the version of HTML that is being used in the document.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43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element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Root element of all HTML documents. It contains all other HTML elements.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28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 element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Contains information about the document, such as the title and meta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32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Body element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Contains the visible content of the document.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585093"/>
                  </a:ext>
                </a:extLst>
              </a:tr>
            </a:tbl>
          </a:graphicData>
        </a:graphic>
      </p:graphicFrame>
      <p:pic>
        <p:nvPicPr>
          <p:cNvPr id="15" name="Inhaltsplatzhalter 14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B28F3F1C-73C6-6BE0-AABC-89355EE721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9131" y="2496344"/>
            <a:ext cx="3181350" cy="3048000"/>
          </a:xfrm>
        </p:spPr>
      </p:pic>
    </p:spTree>
    <p:extLst>
      <p:ext uri="{BB962C8B-B14F-4D97-AF65-F5344CB8AC3E}">
        <p14:creationId xmlns:p14="http://schemas.microsoft.com/office/powerpoint/2010/main" val="157715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F698A8-E425-4CA9-8B0E-7123FE69D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noProof="0" dirty="0"/>
              <a:t>Who am I</a:t>
            </a:r>
          </a:p>
        </p:txBody>
      </p:sp>
      <p:pic>
        <p:nvPicPr>
          <p:cNvPr id="5" name="Content Placeholder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353E02F-E1FC-4DA6-87EF-814E39183E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8612" r="39863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88B45-6C15-4A0B-925A-65CE259A1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2519" y="2249487"/>
            <a:ext cx="3291268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noProof="0" dirty="0"/>
              <a:t>Kristof Werling</a:t>
            </a:r>
          </a:p>
          <a:p>
            <a:r>
              <a:rPr lang="en-US" sz="1800" noProof="0" dirty="0"/>
              <a:t>31 years of experience  at HP: </a:t>
            </a:r>
            <a:r>
              <a:rPr lang="en-US" sz="1800" noProof="0" dirty="0" err="1"/>
              <a:t>DevOp</a:t>
            </a:r>
            <a:r>
              <a:rPr lang="en-US" sz="1800" noProof="0" dirty="0"/>
              <a:t>, Developer, Architect</a:t>
            </a:r>
          </a:p>
          <a:p>
            <a:r>
              <a:rPr lang="en-US" sz="1800" noProof="0" dirty="0"/>
              <a:t>Started KwerlingIT GmbH</a:t>
            </a:r>
          </a:p>
          <a:p>
            <a:r>
              <a:rPr lang="en-US" sz="1800" noProof="0" dirty="0"/>
              <a:t>Focus: IT / Cyber Security</a:t>
            </a:r>
          </a:p>
          <a:p>
            <a:r>
              <a:rPr lang="en-US" sz="1800" noProof="0" dirty="0"/>
              <a:t>Security Audits, IT consulting, Trainings, Software creation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EA57A2-93A4-E751-C06B-0352ABD99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269" y="5692774"/>
            <a:ext cx="638176" cy="63817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1185D03-F713-6C11-5823-E3ACD0DE7AF8}"/>
              </a:ext>
            </a:extLst>
          </p:cNvPr>
          <p:cNvSpPr txBox="1"/>
          <p:nvPr/>
        </p:nvSpPr>
        <p:spPr>
          <a:xfrm>
            <a:off x="8532915" y="5487164"/>
            <a:ext cx="33971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KwerlingIT GmbH</a:t>
            </a:r>
          </a:p>
          <a:p>
            <a:r>
              <a:rPr lang="de-DE" sz="1400" dirty="0">
                <a:hlinkClick r:id="rId6"/>
              </a:rPr>
              <a:t>kristof.werling@kwerlingit.com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https://www.linkedin.com/in/kristof-werling/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https://www.kwerlingit.com</a:t>
            </a:r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470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4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8CE7B06-71A1-C3A2-17EF-95CF531A1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Concat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string, 10000 iterations"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startTimer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++)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sourceString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endTimer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"Result string length: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resultString.length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timerResults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System.out.println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("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Concat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string, 100000 iterations");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= "";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startTimer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    for (int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= 0;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&lt; 100000;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++)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        //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sourceString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        //  Took 1010 secs on my machine.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endTimer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System.out.println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("Result string length: " 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resultString.length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timerResults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System.out.println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("\n\n");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3823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FF052-1CC9-551F-60A5-4955ADE8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Parts of a CSS file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73C5FC58-D655-FF2E-D8DE-E6B20975A2F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39290831"/>
              </p:ext>
            </p:extLst>
          </p:nvPr>
        </p:nvGraphicFramePr>
        <p:xfrm>
          <a:off x="1141413" y="2249488"/>
          <a:ext cx="4532556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049">
                  <a:extLst>
                    <a:ext uri="{9D8B030D-6E8A-4147-A177-3AD203B41FA5}">
                      <a16:colId xmlns:a16="http://schemas.microsoft.com/office/drawing/2014/main" val="2946373034"/>
                    </a:ext>
                  </a:extLst>
                </a:gridCol>
                <a:gridCol w="3153507">
                  <a:extLst>
                    <a:ext uri="{9D8B030D-6E8A-4147-A177-3AD203B41FA5}">
                      <a16:colId xmlns:a16="http://schemas.microsoft.com/office/drawing/2014/main" val="1997845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72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Selectors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Selectors specify the HTML elements to be styled. (Also, see next slide)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01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Declarations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Declarations specify the style properties and values to be applied to the selected elements.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0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Comments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Comments are used to add notes and explanations to your CSS code.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56034"/>
                  </a:ext>
                </a:extLst>
              </a:tr>
            </a:tbl>
          </a:graphicData>
        </a:graphic>
      </p:graphicFrame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E97286-090D-0ED8-4E18-E726CF7724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noProof="0" dirty="0"/>
              <a:t>/* Element selector */</a:t>
            </a:r>
          </a:p>
          <a:p>
            <a:pPr marL="0" indent="0">
              <a:buNone/>
            </a:pPr>
            <a:r>
              <a:rPr lang="en-US" noProof="0" dirty="0"/>
              <a:t>h1 {  font-size: 30px;  color: red;}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/* Class selector */</a:t>
            </a:r>
          </a:p>
          <a:p>
            <a:pPr marL="0" indent="0">
              <a:buNone/>
            </a:pPr>
            <a:r>
              <a:rPr lang="en-US" noProof="0" dirty="0"/>
              <a:t>.my-class {  font-weight: bold;}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/* ID selector */</a:t>
            </a:r>
          </a:p>
          <a:p>
            <a:pPr marL="0" indent="0">
              <a:buNone/>
            </a:pPr>
            <a:r>
              <a:rPr lang="en-US" noProof="0" dirty="0"/>
              <a:t>#my-id {  text-align: center;}</a:t>
            </a:r>
          </a:p>
        </p:txBody>
      </p:sp>
    </p:spTree>
    <p:extLst>
      <p:ext uri="{BB962C8B-B14F-4D97-AF65-F5344CB8AC3E}">
        <p14:creationId xmlns:p14="http://schemas.microsoft.com/office/powerpoint/2010/main" val="31565236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B077F-A8A2-EA93-48CA-C380355F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Css</a:t>
            </a:r>
            <a:r>
              <a:rPr lang="en-US" noProof="0" dirty="0"/>
              <a:t> Selectors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CA632FD-A11F-A03D-5D3B-5B3B21E03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502778"/>
              </p:ext>
            </p:extLst>
          </p:nvPr>
        </p:nvGraphicFramePr>
        <p:xfrm>
          <a:off x="1141413" y="2249488"/>
          <a:ext cx="990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649">
                  <a:extLst>
                    <a:ext uri="{9D8B030D-6E8A-4147-A177-3AD203B41FA5}">
                      <a16:colId xmlns:a16="http://schemas.microsoft.com/office/drawing/2014/main" val="1346105439"/>
                    </a:ext>
                  </a:extLst>
                </a:gridCol>
                <a:gridCol w="7155351">
                  <a:extLst>
                    <a:ext uri="{9D8B030D-6E8A-4147-A177-3AD203B41FA5}">
                      <a16:colId xmlns:a16="http://schemas.microsoft.com/office/drawing/2014/main" val="2636121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Selector</a:t>
                      </a:r>
                      <a:r>
                        <a:rPr lang="de-DE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5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Element </a:t>
                      </a:r>
                      <a:r>
                        <a:rPr lang="de-DE" b="1" dirty="0" err="1"/>
                        <a:t>selectors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all elements of a specific type, such as h1 or p.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3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Class </a:t>
                      </a:r>
                      <a:r>
                        <a:rPr lang="de-DE" b="1" dirty="0" err="1"/>
                        <a:t>selectors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all elements with a specific class, such as .my-class.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25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ID </a:t>
                      </a:r>
                      <a:r>
                        <a:rPr lang="de-DE" b="1" dirty="0" err="1"/>
                        <a:t>selectors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a single element with a specific ID, such as #my-id.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89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Descendant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selectors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all descendant elements of a specific element, such as h1 &gt; p (selects all p elements that are direct descendants of h1 elements).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909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Child </a:t>
                      </a:r>
                      <a:r>
                        <a:rPr lang="de-DE" b="1" dirty="0" err="1"/>
                        <a:t>selectors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all child elements of a specific element, such as h1 + p (selects all p elements that are immediately after h1 elements).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381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84323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10E9294-D228-E763-4A2A-97E6B3D9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 for Selectors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F79592-80C7-343B-7635-D2C200BEF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853853"/>
            <a:ext cx="3196899" cy="685800"/>
          </a:xfrm>
        </p:spPr>
        <p:txBody>
          <a:bodyPr/>
          <a:lstStyle/>
          <a:p>
            <a:r>
              <a:rPr lang="en-US" noProof="0" dirty="0"/>
              <a:t>CSS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05BB4C7-906C-74BF-D08D-9893259712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7918" y="2539652"/>
            <a:ext cx="3208735" cy="3705575"/>
          </a:xfrm>
        </p:spPr>
        <p:txBody>
          <a:bodyPr>
            <a:normAutofit/>
          </a:bodyPr>
          <a:lstStyle/>
          <a:p>
            <a:r>
              <a:rPr lang="en-US" sz="1600" noProof="0" dirty="0"/>
              <a:t> h1 { font-size: 30px; }</a:t>
            </a:r>
            <a:br>
              <a:rPr lang="en-US" sz="1600" noProof="0" dirty="0"/>
            </a:br>
            <a:endParaRPr lang="en-US" sz="1600" noProof="0" dirty="0"/>
          </a:p>
          <a:p>
            <a:r>
              <a:rPr lang="en-US" sz="1600" noProof="0" dirty="0"/>
              <a:t>div p { color: red; }</a:t>
            </a:r>
            <a:br>
              <a:rPr lang="en-US" sz="1600" noProof="0" dirty="0"/>
            </a:br>
            <a:endParaRPr lang="en-US" sz="1600" noProof="0" dirty="0"/>
          </a:p>
          <a:p>
            <a:r>
              <a:rPr lang="en-US" sz="1600" noProof="0" dirty="0"/>
              <a:t>div &gt; p { font-weight: bold; }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1025C3-0930-C679-31FE-0A3A5A69C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4766" y="1857025"/>
            <a:ext cx="3184385" cy="685800"/>
          </a:xfrm>
        </p:spPr>
        <p:txBody>
          <a:bodyPr/>
          <a:lstStyle/>
          <a:p>
            <a:r>
              <a:rPr lang="en-US" noProof="0" dirty="0"/>
              <a:t>HTML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59985AE-F416-12AE-1E96-14A92C42B1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1853853"/>
            <a:ext cx="3194968" cy="685800"/>
          </a:xfrm>
        </p:spPr>
        <p:txBody>
          <a:bodyPr/>
          <a:lstStyle/>
          <a:p>
            <a:r>
              <a:rPr lang="en-US" noProof="0" dirty="0"/>
              <a:t>Rendered output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E57371D-92B6-6BBD-F498-CC6091CEE7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442" y="2539652"/>
            <a:ext cx="3194968" cy="3705575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ACB5659-2B8E-4DFB-B70A-C43995A4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352" y="2800354"/>
            <a:ext cx="2152650" cy="276225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16F3818-D131-8BCB-527E-1E805A5B0ABF}"/>
              </a:ext>
            </a:extLst>
          </p:cNvPr>
          <p:cNvSpPr>
            <a:spLocks noGrp="1" noChangeArrowheads="1"/>
          </p:cNvSpPr>
          <p:nvPr>
            <p:ph type="body" sz="half" idx="16"/>
          </p:nvPr>
        </p:nvSpPr>
        <p:spPr bwMode="auto">
          <a:xfrm>
            <a:off x="4503738" y="2543175"/>
            <a:ext cx="3195637" cy="370522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&lt;!DOCTYPE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html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&lt;html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lang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&lt;head&gt;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&lt;meta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charset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="UTF-8"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&lt;title&gt;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CSS Example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&lt;/title&gt;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&lt;/head&gt;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&lt;body&gt;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&lt;h1&gt;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This is a heading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&lt;/h1&gt;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&lt;p&gt;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This is a paragraph 1.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&lt;p&gt;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 P 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&lt;span&gt;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&lt;p&gt;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 P S P 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&lt;p&gt;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 P S P 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&lt;/span&gt;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&lt;p&gt;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 P 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&lt;/div&gt;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&lt;p&gt;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 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&lt;p&gt;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 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&lt;/p&gt;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&lt;/body&gt;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&lt;/html&gt;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7207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1D008-62BF-8614-986A-F1F3E57A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use selectors with a HTML Element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0E47705-86A5-A152-80E1-9A7715FB5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	&lt;label      id="</a:t>
            </a:r>
            <a:r>
              <a:rPr lang="en-US" noProof="0" dirty="0" err="1"/>
              <a:t>myID</a:t>
            </a:r>
            <a:r>
              <a:rPr lang="en-US" noProof="0" dirty="0"/>
              <a:t>"      class="</a:t>
            </a:r>
            <a:r>
              <a:rPr lang="en-US" noProof="0" dirty="0" err="1"/>
              <a:t>Lclass</a:t>
            </a:r>
            <a:r>
              <a:rPr lang="en-US" noProof="0" dirty="0"/>
              <a:t>"&gt;  </a:t>
            </a:r>
            <a:br>
              <a:rPr lang="en-US" noProof="0" dirty="0"/>
            </a:br>
            <a:r>
              <a:rPr lang="en-US" noProof="0" dirty="0"/>
              <a:t>		Label for Selector demonstration </a:t>
            </a:r>
            <a:br>
              <a:rPr lang="en-US" noProof="0" dirty="0"/>
            </a:br>
            <a:r>
              <a:rPr lang="en-US" noProof="0" dirty="0"/>
              <a:t>	&lt;/label&gt;</a:t>
            </a: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BC1A9653-21E0-E20D-B096-50F93BBBB781}"/>
              </a:ext>
            </a:extLst>
          </p:cNvPr>
          <p:cNvSpPr/>
          <p:nvPr/>
        </p:nvSpPr>
        <p:spPr>
          <a:xfrm rot="5400000">
            <a:off x="2390273" y="3832258"/>
            <a:ext cx="524878" cy="657225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4B792D0E-36DA-7FCF-6811-2962B8E0C8BE}"/>
              </a:ext>
            </a:extLst>
          </p:cNvPr>
          <p:cNvSpPr/>
          <p:nvPr/>
        </p:nvSpPr>
        <p:spPr>
          <a:xfrm>
            <a:off x="1966677" y="2249487"/>
            <a:ext cx="1157523" cy="281052"/>
          </a:xfrm>
          <a:prstGeom prst="borderCallout2">
            <a:avLst>
              <a:gd name="adj1" fmla="val 92183"/>
              <a:gd name="adj2" fmla="val 47495"/>
              <a:gd name="adj3" fmla="val 263929"/>
              <a:gd name="adj4" fmla="val 31809"/>
              <a:gd name="adj5" fmla="val 604521"/>
              <a:gd name="adj6" fmla="val 61075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Element</a:t>
            </a: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8C9CF618-E08F-BB11-90CC-5DFA87419DD7}"/>
              </a:ext>
            </a:extLst>
          </p:cNvPr>
          <p:cNvSpPr/>
          <p:nvPr/>
        </p:nvSpPr>
        <p:spPr>
          <a:xfrm rot="5400000">
            <a:off x="5747275" y="3388786"/>
            <a:ext cx="524878" cy="1544171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Legende: mit gebogener Linie 12">
            <a:extLst>
              <a:ext uri="{FF2B5EF4-FFF2-40B4-BE49-F238E27FC236}">
                <a16:creationId xmlns:a16="http://schemas.microsoft.com/office/drawing/2014/main" id="{AF0B54A3-770A-AC05-75BB-FA6A43CFF932}"/>
              </a:ext>
            </a:extLst>
          </p:cNvPr>
          <p:cNvSpPr/>
          <p:nvPr/>
        </p:nvSpPr>
        <p:spPr>
          <a:xfrm>
            <a:off x="5295900" y="2249487"/>
            <a:ext cx="1157523" cy="281052"/>
          </a:xfrm>
          <a:prstGeom prst="borderCallout2">
            <a:avLst>
              <a:gd name="adj1" fmla="val 92183"/>
              <a:gd name="adj2" fmla="val 47495"/>
              <a:gd name="adj3" fmla="val 263929"/>
              <a:gd name="adj4" fmla="val 31809"/>
              <a:gd name="adj5" fmla="val 574019"/>
              <a:gd name="adj6" fmla="val 61898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Class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2D9D1840-3B6D-92FA-8BFC-A143ADAEAC39}"/>
              </a:ext>
            </a:extLst>
          </p:cNvPr>
          <p:cNvSpPr/>
          <p:nvPr/>
        </p:nvSpPr>
        <p:spPr>
          <a:xfrm rot="5400000">
            <a:off x="3847038" y="3501436"/>
            <a:ext cx="524878" cy="1306044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8875FD83-506F-C314-F701-35A1F2CFD49E}"/>
              </a:ext>
            </a:extLst>
          </p:cNvPr>
          <p:cNvSpPr/>
          <p:nvPr/>
        </p:nvSpPr>
        <p:spPr>
          <a:xfrm>
            <a:off x="2981325" y="2783383"/>
            <a:ext cx="1157523" cy="281052"/>
          </a:xfrm>
          <a:prstGeom prst="borderCallout2">
            <a:avLst>
              <a:gd name="adj1" fmla="val 92183"/>
              <a:gd name="adj2" fmla="val 47495"/>
              <a:gd name="adj3" fmla="val 263929"/>
              <a:gd name="adj4" fmla="val 31809"/>
              <a:gd name="adj5" fmla="val 391011"/>
              <a:gd name="adj6" fmla="val 96459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3932723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1D008-62BF-8614-986A-F1F3E57A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Bootstrap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0E47705-86A5-A152-80E1-9A7715FB5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Open-Source front end (user interface) development framework</a:t>
            </a:r>
          </a:p>
          <a:p>
            <a:r>
              <a:rPr lang="en-US" noProof="0" dirty="0"/>
              <a:t>Responsive ( and for mobile-first development)</a:t>
            </a:r>
          </a:p>
          <a:p>
            <a:r>
              <a:rPr lang="en-US" noProof="0" dirty="0"/>
              <a:t>Website &amp; application development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Get it here:  </a:t>
            </a:r>
            <a:r>
              <a:rPr lang="en-US" noProof="0" dirty="0">
                <a:hlinkClick r:id="rId2"/>
              </a:rPr>
              <a:t>https://getbootstrap.com</a:t>
            </a:r>
            <a:r>
              <a:rPr lang="en-US" noProof="0" dirty="0"/>
              <a:t> or in the libs directory of the repository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39435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85992-6B67-0742-D0C3-A787C465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bootstrap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615F46-2554-8D28-1687-12C1D1F0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Rendering of HTML Elements is nicer (see next slide)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Additional HTML Elements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Responsiveness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Much better integration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30491577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C0F1E2-C260-6F9C-220F-77351D79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Rendering Comparison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41E7C6-D9D9-1103-41A5-672137C5D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Default browser rendering</a:t>
            </a:r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938B6B84-DDB0-2E6D-4453-834B69C7041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1734752"/>
              </p:ext>
            </p:extLst>
          </p:nvPr>
        </p:nvGraphicFramePr>
        <p:xfrm>
          <a:off x="1141413" y="3073400"/>
          <a:ext cx="4878387" cy="2743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78387">
                  <a:extLst>
                    <a:ext uri="{9D8B030D-6E8A-4147-A177-3AD203B41FA5}">
                      <a16:colId xmlns:a16="http://schemas.microsoft.com/office/drawing/2014/main" val="2734909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45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4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693403"/>
                  </a:ext>
                </a:extLst>
              </a:tr>
            </a:tbl>
          </a:graphicData>
        </a:graphic>
      </p:graphicFrame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9B9F127-ACC8-3DD4-98FD-CB5765CF1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bootstrap</a:t>
            </a:r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D06ADA8-7DC3-D32A-ABD0-C098C9E0769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33629500"/>
              </p:ext>
            </p:extLst>
          </p:nvPr>
        </p:nvGraphicFramePr>
        <p:xfrm>
          <a:off x="6172200" y="3073400"/>
          <a:ext cx="4875213" cy="2743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75213">
                  <a:extLst>
                    <a:ext uri="{9D8B030D-6E8A-4147-A177-3AD203B41FA5}">
                      <a16:colId xmlns:a16="http://schemas.microsoft.com/office/drawing/2014/main" val="2824527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53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6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859188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5A8D67C3-AC21-8D6A-DC7F-F5D0B28A9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88" y="3208212"/>
            <a:ext cx="4778743" cy="63499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45C12D2-BB52-948B-96B8-A92FEDAF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03" y="4094164"/>
            <a:ext cx="4778743" cy="6667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E513A28-19F3-4F9F-CC4A-E4D8843C3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04" y="5070477"/>
            <a:ext cx="4796328" cy="66675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3C703DE-904A-6FAE-3525-3F23F3B5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498" y="3233609"/>
            <a:ext cx="4778743" cy="6096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D60C546-B386-3FEB-B373-47A0CB109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664" y="4122739"/>
            <a:ext cx="1838325" cy="6096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42B63C5-E460-092D-E6C5-71A723A7B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588" y="4972296"/>
            <a:ext cx="22764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798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2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C4C895-6F9D-B553-DE7B-6923CCB4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noProof="0" dirty="0"/>
              <a:t>Example D010 – Label, Button, Textbox</a:t>
            </a:r>
          </a:p>
        </p:txBody>
      </p:sp>
      <p:graphicFrame>
        <p:nvGraphicFramePr>
          <p:cNvPr id="16" name="Inhaltsplatzhalter 6">
            <a:extLst>
              <a:ext uri="{FF2B5EF4-FFF2-40B4-BE49-F238E27FC236}">
                <a16:creationId xmlns:a16="http://schemas.microsoft.com/office/drawing/2014/main" id="{A71A5024-141D-6A67-AB79-0EEB4B2A68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232468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64827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8A7B7-3C28-B798-3E6E-78EFDCBF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F9044-E991-B978-AEA7-8E979701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Cross-platform and language-independent API for representing and manipulating HTML documents</a:t>
            </a:r>
          </a:p>
          <a:p>
            <a:r>
              <a:rPr lang="en-US" dirty="0"/>
              <a:t>It is a tree-like structure representing the elements in an HTML document</a:t>
            </a:r>
          </a:p>
          <a:p>
            <a:r>
              <a:rPr lang="en-US" dirty="0"/>
              <a:t>It is used in the browser to allow </a:t>
            </a:r>
            <a:r>
              <a:rPr lang="en-US" dirty="0" err="1"/>
              <a:t>Javascript</a:t>
            </a:r>
            <a:r>
              <a:rPr lang="en-US" dirty="0"/>
              <a:t> to access and manipulate elements in an HTML rendered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9445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50CE8-19DC-FD04-F78F-1A5E75B9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DB3635-F011-A786-80A4-DC5E78B87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HTML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79245B2-B467-B821-4CEB-68EEE483EFC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141411" y="3225797"/>
            <a:ext cx="3145413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&lt;!DOCTYPE HTML&gt;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html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lang="de-DE" altLang="de-DE" sz="1600" dirty="0">
                <a:latin typeface="Arial Unicode MS"/>
              </a:rPr>
              <a:t> 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head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    &lt;title&gt;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600" dirty="0">
                <a:latin typeface="Arial Unicode MS"/>
              </a:rPr>
              <a:t>	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Milchsäure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600" dirty="0">
                <a:latin typeface="Arial Unicode MS"/>
              </a:rPr>
              <a:t>      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&lt;/title&gt;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&lt;/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head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&lt;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body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Milchsäuregewinnung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&lt;/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body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&lt;/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html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DBD0FFA-4C1C-C97A-FEDB-D4B4668E2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9" y="2224081"/>
            <a:ext cx="4646602" cy="823912"/>
          </a:xfrm>
        </p:spPr>
        <p:txBody>
          <a:bodyPr/>
          <a:lstStyle/>
          <a:p>
            <a:r>
              <a:rPr lang="de-DE" dirty="0"/>
              <a:t>Dom </a:t>
            </a:r>
            <a:r>
              <a:rPr lang="de-DE" dirty="0" err="1"/>
              <a:t>representation</a:t>
            </a:r>
            <a:r>
              <a:rPr lang="de-DE" dirty="0"/>
              <a:t> (NODES)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AD534D9-6AC8-0262-F2EE-AF37B4CB1BFF}"/>
              </a:ext>
            </a:extLst>
          </p:cNvPr>
          <p:cNvSpPr/>
          <p:nvPr/>
        </p:nvSpPr>
        <p:spPr>
          <a:xfrm>
            <a:off x="6486525" y="3225797"/>
            <a:ext cx="752475" cy="3746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HTML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DAD0FDC8-0635-9402-5FBD-9DC22D55525C}"/>
              </a:ext>
            </a:extLst>
          </p:cNvPr>
          <p:cNvSpPr/>
          <p:nvPr/>
        </p:nvSpPr>
        <p:spPr>
          <a:xfrm>
            <a:off x="7152703" y="3692522"/>
            <a:ext cx="752475" cy="3746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HEAD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6DB65CB-4E2E-0DD1-832B-189224501E72}"/>
              </a:ext>
            </a:extLst>
          </p:cNvPr>
          <p:cNvSpPr/>
          <p:nvPr/>
        </p:nvSpPr>
        <p:spPr>
          <a:xfrm>
            <a:off x="7791450" y="4138835"/>
            <a:ext cx="666750" cy="3746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TITLE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DC6F4EB-D36A-8C63-4E8E-F1AA9982139D}"/>
              </a:ext>
            </a:extLst>
          </p:cNvPr>
          <p:cNvSpPr/>
          <p:nvPr/>
        </p:nvSpPr>
        <p:spPr>
          <a:xfrm>
            <a:off x="8458200" y="4522382"/>
            <a:ext cx="1847850" cy="3746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Text:   Milchsäure 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3AB2F58-3A7E-0298-5DA9-22A4AD56B167}"/>
              </a:ext>
            </a:extLst>
          </p:cNvPr>
          <p:cNvSpPr/>
          <p:nvPr/>
        </p:nvSpPr>
        <p:spPr>
          <a:xfrm>
            <a:off x="7142864" y="5006292"/>
            <a:ext cx="866775" cy="3746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BODY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6DDC774-F026-7335-FBE8-2694F39005C1}"/>
              </a:ext>
            </a:extLst>
          </p:cNvPr>
          <p:cNvSpPr/>
          <p:nvPr/>
        </p:nvSpPr>
        <p:spPr>
          <a:xfrm>
            <a:off x="7791450" y="5466454"/>
            <a:ext cx="2886075" cy="3746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Text:    Milchsäuregewinnung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D6C403AE-F00E-53D9-7E22-DA0D64502D27}"/>
              </a:ext>
            </a:extLst>
          </p:cNvPr>
          <p:cNvCxnSpPr>
            <a:stCxn id="10" idx="2"/>
            <a:endCxn id="11" idx="1"/>
          </p:cNvCxnSpPr>
          <p:nvPr/>
        </p:nvCxnSpPr>
        <p:spPr>
          <a:xfrm rot="16200000" flipH="1">
            <a:off x="6868034" y="3595179"/>
            <a:ext cx="279399" cy="28994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8AFAC359-E715-8A7F-F859-563B0A9FAFA9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16200000" flipH="1">
            <a:off x="7530702" y="4065413"/>
            <a:ext cx="258987" cy="26250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2D177B75-A171-E2A3-59B6-80475366A0B2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8193402" y="4444910"/>
            <a:ext cx="196221" cy="333375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42CB2AB5-64C6-CC94-4542-B15C4C44A5A1}"/>
              </a:ext>
            </a:extLst>
          </p:cNvPr>
          <p:cNvCxnSpPr>
            <a:cxnSpLocks/>
            <a:stCxn id="10" idx="2"/>
            <a:endCxn id="14" idx="1"/>
          </p:cNvCxnSpPr>
          <p:nvPr/>
        </p:nvCxnSpPr>
        <p:spPr>
          <a:xfrm rot="16200000" flipH="1">
            <a:off x="6206229" y="4256983"/>
            <a:ext cx="1593169" cy="280101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AC515077-B76F-B45A-E521-102D36CE271C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7547433" y="5409764"/>
            <a:ext cx="272836" cy="215198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97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5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D29BB9C-F600-164A-CD17-C67131161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Concat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string --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Stringbuffer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, 100000 iterations"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StringBuffer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sbuf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StringBuffer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startTimer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100000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++)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sbuf.append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sourceString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endTimer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sbuf.toString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"Result string length: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resultString.length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timerResults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98972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76FC15E-EB8D-95C5-319E-86AFE39A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Key Features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</a:t>
            </a:r>
          </a:p>
        </p:txBody>
      </p:sp>
      <p:graphicFrame>
        <p:nvGraphicFramePr>
          <p:cNvPr id="10" name="Inhaltsplatzhalter 7">
            <a:extLst>
              <a:ext uri="{FF2B5EF4-FFF2-40B4-BE49-F238E27FC236}">
                <a16:creationId xmlns:a16="http://schemas.microsoft.com/office/drawing/2014/main" id="{C7121926-1912-454F-EDBE-5947FA2295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21819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53821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A8634-855A-1571-C1F9-15CDA191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3E93EE-95D2-5421-F1CA-131A667E8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D020 </a:t>
            </a:r>
            <a:r>
              <a:rPr lang="de-DE" dirty="0" err="1"/>
              <a:t>example</a:t>
            </a:r>
            <a:endParaRPr lang="de-DE" dirty="0"/>
          </a:p>
          <a:p>
            <a:r>
              <a:rPr lang="de-DE" dirty="0" err="1"/>
              <a:t>Familiarize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HTML, CSS, and JS </a:t>
            </a:r>
            <a:r>
              <a:rPr lang="de-DE" dirty="0" err="1"/>
              <a:t>files</a:t>
            </a:r>
            <a:endParaRPr lang="de-DE" dirty="0"/>
          </a:p>
          <a:p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4th </a:t>
            </a:r>
            <a:r>
              <a:rPr lang="de-DE" dirty="0" err="1"/>
              <a:t>row</a:t>
            </a:r>
            <a:endParaRPr lang="de-DE" dirty="0"/>
          </a:p>
          <a:p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4th </a:t>
            </a:r>
            <a:r>
              <a:rPr lang="de-DE" dirty="0" err="1"/>
              <a:t>column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ist own </a:t>
            </a:r>
            <a:r>
              <a:rPr lang="de-DE" dirty="0" err="1"/>
              <a:t>button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991714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8D9C3-C0E9-180E-BB18-FF2508EE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F7C1D7-1D57-1224-A415-20C604363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runtime environment that executes JavaScript code outside of a web browser.</a:t>
            </a:r>
          </a:p>
          <a:p>
            <a:r>
              <a:rPr lang="de-DE" dirty="0" err="1"/>
              <a:t>Chrome's</a:t>
            </a:r>
            <a:r>
              <a:rPr lang="de-DE" dirty="0"/>
              <a:t> V8 JavaScript </a:t>
            </a:r>
            <a:r>
              <a:rPr lang="de-DE" dirty="0" err="1"/>
              <a:t>engine</a:t>
            </a:r>
            <a:endParaRPr lang="en-US" dirty="0"/>
          </a:p>
          <a:p>
            <a:r>
              <a:rPr lang="en-US" dirty="0"/>
              <a:t> Allows developers to create server-side applications, command-line tools, and desktop applications using JavaScript.</a:t>
            </a:r>
          </a:p>
          <a:p>
            <a:r>
              <a:rPr lang="en-US" dirty="0"/>
              <a:t>Very rich eco system:   </a:t>
            </a:r>
            <a:r>
              <a:rPr lang="en-US" dirty="0">
                <a:hlinkClick r:id="rId2"/>
              </a:rPr>
              <a:t>https://www.npmjs.com/</a:t>
            </a:r>
            <a:r>
              <a:rPr lang="en-US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159842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960EA-E1F6-2D72-058F-6D127E95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(Simple Chat </a:t>
            </a:r>
            <a:r>
              <a:rPr lang="de-DE" dirty="0" err="1"/>
              <a:t>application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17363-8877-1253-141B-B64C3F1C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Build</a:t>
            </a:r>
            <a:r>
              <a:rPr lang="de-DE" dirty="0"/>
              <a:t> a JS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> (</a:t>
            </a:r>
            <a:r>
              <a:rPr lang="de-DE" dirty="0" err="1"/>
              <a:t>use</a:t>
            </a:r>
            <a:r>
              <a:rPr lang="de-DE" dirty="0"/>
              <a:t> Bootstrap)</a:t>
            </a:r>
          </a:p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RabbitMQ</a:t>
            </a:r>
            <a:r>
              <a:rPr lang="de-DE" dirty="0"/>
              <a:t> </a:t>
            </a:r>
            <a:r>
              <a:rPr lang="de-DE" dirty="0" err="1"/>
              <a:t>libraries</a:t>
            </a:r>
            <a:endParaRPr lang="de-DE" dirty="0"/>
          </a:p>
          <a:p>
            <a:r>
              <a:rPr lang="de-DE" dirty="0"/>
              <a:t>The UI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box,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, a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, and a </a:t>
            </a:r>
            <a:r>
              <a:rPr lang="de-DE" dirty="0" err="1"/>
              <a:t>multiline</a:t>
            </a:r>
            <a:r>
              <a:rPr lang="de-DE" dirty="0"/>
              <a:t> </a:t>
            </a:r>
            <a:r>
              <a:rPr lang="de-DE" dirty="0" err="1"/>
              <a:t>textbox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own)</a:t>
            </a:r>
          </a:p>
          <a:p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pressed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via </a:t>
            </a:r>
            <a:r>
              <a:rPr lang="de-DE" dirty="0" err="1"/>
              <a:t>RabbitMQ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and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reply</a:t>
            </a:r>
            <a:r>
              <a:rPr lang="de-DE" dirty="0"/>
              <a:t> </a:t>
            </a:r>
            <a:r>
              <a:rPr lang="de-DE" dirty="0" err="1"/>
              <a:t>to</a:t>
            </a:r>
            <a:br>
              <a:rPr lang="de-DE" dirty="0"/>
            </a:b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code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exercise</a:t>
            </a:r>
            <a:r>
              <a:rPr lang="de-DE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85187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9E94EFE-16D2-BFA2-635B-4F1C6963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Disclaimer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5341744-7207-29B0-5A87-05BF46CD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presentation was created on a MS-Windows-based Computer</a:t>
            </a:r>
          </a:p>
          <a:p>
            <a:r>
              <a:rPr lang="en-US" noProof="0" dirty="0"/>
              <a:t>Screen-shots and explanations are based on the MS-Windows environment</a:t>
            </a:r>
          </a:p>
          <a:p>
            <a:r>
              <a:rPr lang="en-US" noProof="0" dirty="0"/>
              <a:t>Wherever the author is aware of a significant difference between MS-Windows and the Macintosh operating environments the slides will point out these differences. </a:t>
            </a:r>
          </a:p>
          <a:p>
            <a:r>
              <a:rPr lang="en-US" noProof="0" dirty="0"/>
              <a:t>The author uses Github.com for all GIT remote repository demonstration purposes</a:t>
            </a:r>
          </a:p>
        </p:txBody>
      </p:sp>
    </p:spTree>
    <p:extLst>
      <p:ext uri="{BB962C8B-B14F-4D97-AF65-F5344CB8AC3E}">
        <p14:creationId xmlns:p14="http://schemas.microsoft.com/office/powerpoint/2010/main" val="133112198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A221AF-7E9A-7A30-72EB-AE5D53CD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Appendix A:   Docker Desktop installation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2B35E2-275A-8EAA-424F-5A922E6A2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39162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AB175AB-F0BA-69EE-3F86-E29C8388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Download docker desktop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5299A1-DE1A-1053-D45C-1F4870F76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Goto:   </a:t>
            </a:r>
            <a:r>
              <a:rPr lang="en-US" noProof="0" dirty="0">
                <a:hlinkClick r:id="rId2"/>
              </a:rPr>
              <a:t>https://www.docker.com/products/docker-desktop/</a:t>
            </a:r>
            <a:r>
              <a:rPr lang="en-US" noProof="0" dirty="0"/>
              <a:t> 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AADA1D-1B44-342D-6ED0-433AB313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979" y="3079523"/>
            <a:ext cx="6439245" cy="315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461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58EB1F-B93E-2533-9E8F-939577DD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Start installation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2314C8E-18C2-8004-7F39-161F57F3A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7717" y="2249488"/>
            <a:ext cx="5113391" cy="3541712"/>
          </a:xfrm>
        </p:spPr>
      </p:pic>
    </p:spTree>
    <p:extLst>
      <p:ext uri="{BB962C8B-B14F-4D97-AF65-F5344CB8AC3E}">
        <p14:creationId xmlns:p14="http://schemas.microsoft.com/office/powerpoint/2010/main" val="15848291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3F3F2-50C7-A3A1-3EAE-6C74869E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Successfully finished – Requires restart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E37CC8-27E4-EE87-F290-4889CED47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7717" y="2249488"/>
            <a:ext cx="5113391" cy="3541712"/>
          </a:xfrm>
        </p:spPr>
      </p:pic>
    </p:spTree>
    <p:extLst>
      <p:ext uri="{BB962C8B-B14F-4D97-AF65-F5344CB8AC3E}">
        <p14:creationId xmlns:p14="http://schemas.microsoft.com/office/powerpoint/2010/main" val="425040526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69890-BD75-8EC0-1C9F-6A4BFE79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After restart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7DE0C75-71F2-37A7-2548-7AAAA0636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1043" y="2249488"/>
            <a:ext cx="5666739" cy="3541712"/>
          </a:xfrm>
        </p:spPr>
      </p:pic>
    </p:spTree>
    <p:extLst>
      <p:ext uri="{BB962C8B-B14F-4D97-AF65-F5344CB8AC3E}">
        <p14:creationId xmlns:p14="http://schemas.microsoft.com/office/powerpoint/2010/main" val="4187127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6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A40953B-0FFA-BE78-32CF-E504E0A578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Concat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string --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Stringbuffer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32, 100000 iterations"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sbuf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StringBuffer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startTimer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100000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++)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sbuf.append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sourceString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endTimer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sbuf.toString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"Result string length: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resultString.length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timerResults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39056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6CBDC-394C-9171-3724-3B8BF5CA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Sign in / up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5706BDB-2EED-E18E-D4B7-B685AF28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1350" y="2420144"/>
            <a:ext cx="3286125" cy="3200400"/>
          </a:xfrm>
        </p:spPr>
      </p:pic>
    </p:spTree>
    <p:extLst>
      <p:ext uri="{BB962C8B-B14F-4D97-AF65-F5344CB8AC3E}">
        <p14:creationId xmlns:p14="http://schemas.microsoft.com/office/powerpoint/2010/main" val="3226832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512AC-8E44-31BC-AB60-B91ABD63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On the command 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FCF89-015D-CD6D-5AF9-B5A38A88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Docker Desktop might require a newer version of WSL: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	Command line:      </a:t>
            </a:r>
            <a:r>
              <a:rPr lang="en-US" noProof="0" dirty="0" err="1"/>
              <a:t>wsl</a:t>
            </a:r>
            <a:r>
              <a:rPr lang="en-US" noProof="0" dirty="0"/>
              <a:t> --update</a:t>
            </a:r>
          </a:p>
        </p:txBody>
      </p:sp>
    </p:spTree>
    <p:extLst>
      <p:ext uri="{BB962C8B-B14F-4D97-AF65-F5344CB8AC3E}">
        <p14:creationId xmlns:p14="http://schemas.microsoft.com/office/powerpoint/2010/main" val="323077389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29AA3-5FD8-3128-DBC1-255F4C87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Finally you should see this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642DC00-8C05-B4D3-74C9-E42E571E0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820" y="2249488"/>
            <a:ext cx="6247186" cy="3541712"/>
          </a:xfrm>
        </p:spPr>
      </p:pic>
    </p:spTree>
    <p:extLst>
      <p:ext uri="{BB962C8B-B14F-4D97-AF65-F5344CB8AC3E}">
        <p14:creationId xmlns:p14="http://schemas.microsoft.com/office/powerpoint/2010/main" val="2267059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Working with Strings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7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5C60675-A6EA-BD5B-17BC-1624A6A85B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Concat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string --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Stringbuilder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, 100000 iterations"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StringBuilder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sbuild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StringBuilder();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startTimer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100000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++)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sbuild.append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sourceString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endTimer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sbuild.toString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"Result string length: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resultString.length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timerResults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\n\n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26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B1B42D-7042-A413-BB88-F04F92ED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 A030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D39FBD-9627-F166-99C6-682911BF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Run the program in the 7 slides before and explain the result</a:t>
            </a:r>
          </a:p>
        </p:txBody>
      </p:sp>
    </p:spTree>
    <p:extLst>
      <p:ext uri="{BB962C8B-B14F-4D97-AF65-F5344CB8AC3E}">
        <p14:creationId xmlns:p14="http://schemas.microsoft.com/office/powerpoint/2010/main" val="2432187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Garbage Collector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B1149C-209C-42C1-5471-7E50F4D049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java.util.Date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Thread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thread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running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running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thread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Thread(() -&gt;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while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running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getTime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"Hello from the Class"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waitForSecs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thread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.start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386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Garbage Collector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2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E8E68E-EC6A-6E93-2DB8-CCEA9F7911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@Override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protected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finalize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Throwable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running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thread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.interrupt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thread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.join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"Class is finished"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getTime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retVal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Date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Date();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long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timeInMillis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date.getTime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Calculate the hours, minutes, and milliseconds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hours = 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date.getHours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minutes = 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((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timeInMillis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/ 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*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60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%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60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seconds = 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((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timeInMillis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/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%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60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milliseconds = 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timeInMillis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%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retVal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format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"%02d"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hours)  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":"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format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"%02d"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minutes)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":"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format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"%02d"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seconds)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"."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format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"%03d"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milliseconds);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retVal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554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Garbage Collector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F3D1DC3-5DE6-ACD4-C6C1-02CA4ABE63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static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waitForSecs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secs)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try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Thread.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sleep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(secs *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catch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InterruptedException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e)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e.printStackTrace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Main instance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"After instantiation -&gt; Start waiting for 30 seconds."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waitForSecs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"Wait is over."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instance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Collect the object for garbage collection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"After setting reference variable to null -&gt; Start waiting for 30 seconds."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waitForSecs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"Wait is over."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gc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"After calling Garbage Collector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explicitely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-&gt; Start waiting for 30 seconds."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waitForSecs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"Wait is over."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50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B1B42D-7042-A413-BB88-F04F92ED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 A040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D39FBD-9627-F166-99C6-682911BF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Run the program in the 3 slides before and explain the result</a:t>
            </a:r>
          </a:p>
        </p:txBody>
      </p:sp>
    </p:spTree>
    <p:extLst>
      <p:ext uri="{BB962C8B-B14F-4D97-AF65-F5344CB8AC3E}">
        <p14:creationId xmlns:p14="http://schemas.microsoft.com/office/powerpoint/2010/main" val="1523363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Command Line Parameters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D98BC-7859-D349-2B59-0B6AE442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static method </a:t>
            </a:r>
            <a:r>
              <a:rPr lang="en-US" noProof="0" dirty="0" err="1"/>
              <a:t>Integer.parse</a:t>
            </a:r>
            <a:r>
              <a:rPr lang="en-US" noProof="0" dirty="0"/>
              <a:t>(&lt;String&gt;) returns the integer value of the String, or, if String is no integer, throws an exception</a:t>
            </a:r>
          </a:p>
          <a:p>
            <a:r>
              <a:rPr lang="en-US" noProof="0" dirty="0"/>
              <a:t>Examples:</a:t>
            </a:r>
          </a:p>
          <a:p>
            <a:endParaRPr lang="en-US" noProof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93D46248-E95D-FDF0-8BBD-3F2A102C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95928"/>
              </p:ext>
            </p:extLst>
          </p:nvPr>
        </p:nvGraphicFramePr>
        <p:xfrm>
          <a:off x="1746250" y="409151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758825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39800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String </a:t>
                      </a:r>
                      <a:r>
                        <a:rPr lang="de-DE" dirty="0" err="1"/>
                        <a:t>paramter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Integer.parse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Result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17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"34"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Integer </a:t>
                      </a:r>
                      <a:r>
                        <a:rPr lang="de-DE" dirty="0" err="1"/>
                        <a:t>value</a:t>
                      </a:r>
                      <a:r>
                        <a:rPr lang="de-DE" dirty="0"/>
                        <a:t>: 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5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"3987"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Integer </a:t>
                      </a:r>
                      <a:r>
                        <a:rPr lang="de-DE" dirty="0" err="1"/>
                        <a:t>value</a:t>
                      </a:r>
                      <a:r>
                        <a:rPr lang="de-DE" dirty="0"/>
                        <a:t>:  3987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63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"Vier"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Throws</a:t>
                      </a:r>
                      <a:r>
                        <a:rPr lang="de-DE" dirty="0"/>
                        <a:t> an </a:t>
                      </a:r>
                      <a:r>
                        <a:rPr lang="de-DE" dirty="0" err="1"/>
                        <a:t>exception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156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250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8CFB-E0BD-48CB-A675-68ABE46A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Table of Content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D866D19-376B-F97B-5498-7A452865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Git Training (separate set of slides)</a:t>
            </a:r>
          </a:p>
          <a:p>
            <a:r>
              <a:rPr lang="en-US" noProof="0" dirty="0"/>
              <a:t>Familiarization with Java</a:t>
            </a:r>
          </a:p>
          <a:p>
            <a:r>
              <a:rPr lang="en-US" noProof="0" dirty="0"/>
              <a:t>Networking (Sockets, REST Webservices, Message Bus)</a:t>
            </a:r>
          </a:p>
          <a:p>
            <a:r>
              <a:rPr lang="en-US" noProof="0" dirty="0"/>
              <a:t>Databases (Relational DBs, SQL, KV-DB)</a:t>
            </a:r>
          </a:p>
          <a:p>
            <a:r>
              <a:rPr lang="en-US" noProof="0" dirty="0"/>
              <a:t>Web UIs (Bootstrap)</a:t>
            </a:r>
          </a:p>
        </p:txBody>
      </p:sp>
    </p:spTree>
    <p:extLst>
      <p:ext uri="{BB962C8B-B14F-4D97-AF65-F5344CB8AC3E}">
        <p14:creationId xmlns:p14="http://schemas.microsoft.com/office/powerpoint/2010/main" val="67051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2892C-F73E-D94D-D006-1D116F38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 A050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844C4-0228-7A39-C48B-7E4E0774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Write a program, which prints out the command line parameters in reverse order</a:t>
            </a:r>
          </a:p>
          <a:p>
            <a:r>
              <a:rPr lang="en-US" noProof="0" dirty="0"/>
              <a:t>If the parameter is a valid integer, then add 10 to it before printing it out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4309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C73DE-A48D-66D0-CD14-600AB6B5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Command Line Parameters 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DAA4E1C-DB6B-2D88-844D-CBB7EC8F2E0E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80A99E-AA33-B540-DF3B-34DD96CF85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isInteger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intVal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-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args.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length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&gt;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--)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try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intVal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Integer.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parseInt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-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isInteger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catch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Exception ex 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isInteger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isInteger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"Param #"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":  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intVal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   INTEGER"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"Param #"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":  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-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816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D98BC-7859-D349-2B59-0B6AE442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Example :   3 + 4 * 5  =  23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 RPN it looks like this:     3 4 5 * +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RPN calculations work with a stack, which growth upwards. The rules for processing expressions are these:</a:t>
            </a:r>
            <a:br>
              <a:rPr lang="en-US" noProof="0" dirty="0"/>
            </a:br>
            <a:r>
              <a:rPr lang="en-US" noProof="0" dirty="0"/>
              <a:t>1. If parameter is a number push it onto the stack into the top position</a:t>
            </a:r>
            <a:br>
              <a:rPr lang="en-US" noProof="0" dirty="0"/>
            </a:br>
            <a:r>
              <a:rPr lang="en-US" noProof="0" dirty="0"/>
              <a:t>2. If parameter is an operator, pull the required number from the stack, do the calculation and push the result back onto the stack.</a:t>
            </a:r>
          </a:p>
        </p:txBody>
      </p:sp>
    </p:spTree>
    <p:extLst>
      <p:ext uri="{BB962C8B-B14F-4D97-AF65-F5344CB8AC3E}">
        <p14:creationId xmlns:p14="http://schemas.microsoft.com/office/powerpoint/2010/main" val="289999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D98BC-7859-D349-2B59-0B6AE442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Example :   3 4 5 * +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Push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Push 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Push 5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Pull 5 and Pull 4, multiply them and push 20 back on the stack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Pull 20 and Pull 3, add them, and push 23 onto the stack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3B34AA6-313B-11A5-92B9-3038DF12E310}"/>
              </a:ext>
            </a:extLst>
          </p:cNvPr>
          <p:cNvSpPr>
            <a:spLocks noChangeAspect="1"/>
          </p:cNvSpPr>
          <p:nvPr/>
        </p:nvSpPr>
        <p:spPr>
          <a:xfrm>
            <a:off x="9549158" y="3577892"/>
            <a:ext cx="1063564" cy="192771"/>
          </a:xfrm>
          <a:prstGeom prst="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3CE32DC-9762-CA28-C19E-F214584808A9}"/>
              </a:ext>
            </a:extLst>
          </p:cNvPr>
          <p:cNvSpPr/>
          <p:nvPr/>
        </p:nvSpPr>
        <p:spPr>
          <a:xfrm>
            <a:off x="3106086" y="2971800"/>
            <a:ext cx="155448" cy="914400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0443A10-2D9F-334E-25EE-55F5A511CA43}"/>
              </a:ext>
            </a:extLst>
          </p:cNvPr>
          <p:cNvSpPr>
            <a:spLocks noChangeAspect="1"/>
          </p:cNvSpPr>
          <p:nvPr/>
        </p:nvSpPr>
        <p:spPr>
          <a:xfrm>
            <a:off x="9549158" y="3308921"/>
            <a:ext cx="1063564" cy="192771"/>
          </a:xfrm>
          <a:prstGeom prst="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3FF6305-F2AE-8D15-38BF-8DD07DFD73D9}"/>
              </a:ext>
            </a:extLst>
          </p:cNvPr>
          <p:cNvSpPr>
            <a:spLocks noChangeAspect="1"/>
          </p:cNvSpPr>
          <p:nvPr/>
        </p:nvSpPr>
        <p:spPr>
          <a:xfrm>
            <a:off x="9549158" y="3060136"/>
            <a:ext cx="1063564" cy="192771"/>
          </a:xfrm>
          <a:prstGeom prst="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C31F7F0-DCCD-3818-86F9-03E6F0161A5B}"/>
              </a:ext>
            </a:extLst>
          </p:cNvPr>
          <p:cNvCxnSpPr>
            <a:cxnSpLocks/>
          </p:cNvCxnSpPr>
          <p:nvPr/>
        </p:nvCxnSpPr>
        <p:spPr>
          <a:xfrm flipV="1">
            <a:off x="3811979" y="3405306"/>
            <a:ext cx="5569527" cy="236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9A7253C-33C1-D604-9FB0-A6DA578ED3C6}"/>
              </a:ext>
            </a:extLst>
          </p:cNvPr>
          <p:cNvSpPr>
            <a:spLocks noChangeAspect="1"/>
          </p:cNvSpPr>
          <p:nvPr/>
        </p:nvSpPr>
        <p:spPr>
          <a:xfrm>
            <a:off x="9549158" y="4704068"/>
            <a:ext cx="1063564" cy="192771"/>
          </a:xfrm>
          <a:prstGeom prst="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21C8779C-4112-4D58-031F-49E2C49E67A3}"/>
              </a:ext>
            </a:extLst>
          </p:cNvPr>
          <p:cNvSpPr>
            <a:spLocks noChangeAspect="1"/>
          </p:cNvSpPr>
          <p:nvPr/>
        </p:nvSpPr>
        <p:spPr>
          <a:xfrm>
            <a:off x="9549158" y="4435097"/>
            <a:ext cx="1063564" cy="192771"/>
          </a:xfrm>
          <a:prstGeom prst="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20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18A98C1-A0E1-8D01-532A-E5B495C5C705}"/>
              </a:ext>
            </a:extLst>
          </p:cNvPr>
          <p:cNvCxnSpPr>
            <a:cxnSpLocks/>
          </p:cNvCxnSpPr>
          <p:nvPr/>
        </p:nvCxnSpPr>
        <p:spPr>
          <a:xfrm>
            <a:off x="8538358" y="4677329"/>
            <a:ext cx="84314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>
            <a:extLst>
              <a:ext uri="{FF2B5EF4-FFF2-40B4-BE49-F238E27FC236}">
                <a16:creationId xmlns:a16="http://schemas.microsoft.com/office/drawing/2014/main" id="{31441DCE-91E5-71B5-80DB-FA55D52D3CD5}"/>
              </a:ext>
            </a:extLst>
          </p:cNvPr>
          <p:cNvSpPr>
            <a:spLocks noChangeAspect="1"/>
          </p:cNvSpPr>
          <p:nvPr/>
        </p:nvSpPr>
        <p:spPr>
          <a:xfrm>
            <a:off x="9549158" y="5318278"/>
            <a:ext cx="1063564" cy="192771"/>
          </a:xfrm>
          <a:prstGeom prst="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23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313D047-C07A-BD59-A58C-9D9FF890BF03}"/>
              </a:ext>
            </a:extLst>
          </p:cNvPr>
          <p:cNvCxnSpPr>
            <a:cxnSpLocks/>
          </p:cNvCxnSpPr>
          <p:nvPr/>
        </p:nvCxnSpPr>
        <p:spPr>
          <a:xfrm>
            <a:off x="8116784" y="5414663"/>
            <a:ext cx="12647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97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C17B9-EAF8-67B2-84E1-C43D84A4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 A060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2F771-5DD8-8AD3-EB52-6A6E6B64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Write a reverse polish notation calculator. </a:t>
            </a:r>
          </a:p>
          <a:p>
            <a:r>
              <a:rPr lang="en-US" noProof="0" dirty="0"/>
              <a:t>Take the input from the command line parameters</a:t>
            </a:r>
          </a:p>
          <a:p>
            <a:r>
              <a:rPr lang="en-US" noProof="0" dirty="0"/>
              <a:t>Assume that the </a:t>
            </a:r>
            <a:r>
              <a:rPr lang="en-US" noProof="0"/>
              <a:t>input syntax is </a:t>
            </a:r>
            <a:r>
              <a:rPr lang="en-US" noProof="0" dirty="0"/>
              <a:t>correct – no error checking is done</a:t>
            </a:r>
          </a:p>
          <a:p>
            <a:r>
              <a:rPr lang="en-US" noProof="0" dirty="0"/>
              <a:t>The last step of the program is to print out the top of the stack (result)</a:t>
            </a:r>
          </a:p>
        </p:txBody>
      </p:sp>
    </p:spTree>
    <p:extLst>
      <p:ext uri="{BB962C8B-B14F-4D97-AF65-F5344CB8AC3E}">
        <p14:creationId xmlns:p14="http://schemas.microsoft.com/office/powerpoint/2010/main" val="370354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9788C65-AF4B-ABB6-9A40-59EB20E536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Exception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String expression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"1 2 + 3 *"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calculator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calculator.evaluate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(expression);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(result);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21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CB8B88-FE62-18C1-C4C4-E89FF772A4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java.util.Stack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interface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Operator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apply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operand2);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final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Stack&lt;Integer&gt;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stack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stack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Stack&lt;&gt;();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919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3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F133238-1FD4-8344-F4E0-1E63EBB8C9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evaluate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expression)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Exception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String[] tokens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expression.split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\\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s+"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token : tokens)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(token))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Operator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getOperator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(token);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operand2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stack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stack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operator.apply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(operand1, operand2);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stack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.push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(result);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number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Integer.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parseInt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(token);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stack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.push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(number);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stack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.size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!=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 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Exception(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"Invalid RPN expression"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stack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263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4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5DC3E71-99CF-EADA-BB6C-00255EE85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isOperator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token)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token.equals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||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token.equals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"-"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||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token.equals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"*"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||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token.equals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Operator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getOperator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token)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Exception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switch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(token)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-&gt;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AdditionOperator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"-"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-&gt;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SubtractionOperator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"*"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-&gt;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MultiplicationOperator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-&gt;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DivisionOperator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default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-&gt;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 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Exception(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"Invalid operator: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token);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/*  switch (token)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    case "+":   return 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AdditionOperator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    case "-":   return 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SubtractionOperator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    case "*":   return 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MultiplicationOperator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    case "/":   return 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DivisionOperator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    default:    throw new Exception("Invalid operator: " + token);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*/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0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5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D0D4E5D-F750-D123-02EC-9AFDBDD8FC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AdditionOperator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Operator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@Override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apply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operand2)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+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SubtractionOperator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Operator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@Override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apply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operand2)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operand1 -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22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p14="http://schemas.microsoft.com/office/powerpoint/2010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DD5CA90C-55C9-F6DA-EA4E-B6E60A82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noProof="0" dirty="0">
                <a:solidFill>
                  <a:srgbClr val="FFFFFF"/>
                </a:solidFill>
              </a:rPr>
              <a:t>Module A</a:t>
            </a:r>
            <a:br>
              <a:rPr lang="en-US" sz="4400" noProof="0" dirty="0">
                <a:solidFill>
                  <a:srgbClr val="FFFFFF"/>
                </a:solidFill>
              </a:rPr>
            </a:br>
            <a:r>
              <a:rPr lang="en-US" sz="4400" noProof="0" dirty="0">
                <a:solidFill>
                  <a:srgbClr val="FFFFFF"/>
                </a:solidFill>
              </a:rPr>
              <a:t>introduction/warming up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F6F562-ACCE-AA6C-86BD-7E144ACA7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900" noProof="0" dirty="0">
                <a:solidFill>
                  <a:schemeClr val="bg2"/>
                </a:solidFill>
              </a:rPr>
              <a:t>Just writing some Java code and getting to know some of the oddities.</a:t>
            </a:r>
          </a:p>
        </p:txBody>
      </p:sp>
    </p:spTree>
    <p:extLst>
      <p:ext uri="{BB962C8B-B14F-4D97-AF65-F5344CB8AC3E}">
        <p14:creationId xmlns:p14="http://schemas.microsoft.com/office/powerpoint/2010/main" val="1889546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6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E7EA2E3-0972-CB16-305E-57B9E33075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MultiplicationOperator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Operator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@Override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apply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operand2)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*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DivisionOperator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implements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Operator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@Override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apply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operand2)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/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1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3C25D9-3838-290D-478A-4B3C84C6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Discuss the provided solution</a:t>
            </a:r>
          </a:p>
        </p:txBody>
      </p:sp>
    </p:spTree>
    <p:extLst>
      <p:ext uri="{BB962C8B-B14F-4D97-AF65-F5344CB8AC3E}">
        <p14:creationId xmlns:p14="http://schemas.microsoft.com/office/powerpoint/2010/main" val="2595676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D4D7BCC-5D15-F66E-4A60-E5A7E8665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java.util.Stack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Create a stack to store the operands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Stack&lt;Integer&gt; stack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Stack&lt;&gt;();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processCommandLineParams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stack);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The result of the calculation is now on the top of the stack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Print the result to the console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"The result is: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result);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57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257058B-F040-A7C6-19B2-1511FF3B45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static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processCommandLineParams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Stack&lt;Integer&gt; stack)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Iterate over the command line parameters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: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If the argument is an operand, push it onto the stack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stack.push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Integer.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parseInt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If the argument is an operator, pop the top two elements of the stack, perform the operation, and push the result back onto the stack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doCalculation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(stack,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static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doCalculation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(Stack&lt;Integer&gt; stack, 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operand2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 =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performOperation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operand1, operand2);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stack.push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(result);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01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18B630-6994-3ADB-F763-2E79F7E876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static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isOperand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An operand is a string that does not contain any of the following characters: +, -, *, /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!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arg.contains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&amp;&amp; !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arg.contains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"-"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&amp;&amp; !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arg.contains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"*"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&amp;&amp; !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arg.contains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static 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performOperation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operator,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operand2)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Perform the specified operation on the two operands and return the result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switch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(operator)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+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"-"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operand1 -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"*"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*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/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default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 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IllegalArgumentException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"Unknown operator: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operator);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342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D2EA4B-FE4F-9508-9BF9-E7F6DA733FF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3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3842C655-922C-A5E5-7EA8-D88EF4C8F1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300021"/>
              </p:ext>
            </p:extLst>
          </p:nvPr>
        </p:nvGraphicFramePr>
        <p:xfrm>
          <a:off x="1141413" y="2249488"/>
          <a:ext cx="990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143753848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682168354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7961132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95070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#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runs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Time </a:t>
                      </a:r>
                      <a:r>
                        <a:rPr lang="de-DE" dirty="0" err="1"/>
                        <a:t>procedural</a:t>
                      </a:r>
                      <a:r>
                        <a:rPr lang="de-DE" dirty="0"/>
                        <a:t> [ sec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Time OOP [ sec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 </a:t>
                      </a:r>
                      <a:r>
                        <a:rPr lang="de-DE" dirty="0" err="1"/>
                        <a:t>faster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than</a:t>
                      </a:r>
                      <a:r>
                        <a:rPr lang="de-DE" dirty="0"/>
                        <a:t> OOP [ % 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1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1.892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83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828209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CAAFCF4A-3DF9-72AE-9CB4-69F01A41698C}"/>
              </a:ext>
            </a:extLst>
          </p:cNvPr>
          <p:cNvSpPr txBox="1"/>
          <p:nvPr/>
        </p:nvSpPr>
        <p:spPr>
          <a:xfrm>
            <a:off x="1141413" y="4038600"/>
            <a:ext cx="75286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 </a:t>
            </a:r>
            <a:r>
              <a:rPr lang="de-DE" dirty="0" err="1"/>
              <a:t>addition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binaries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The OOP </a:t>
            </a:r>
            <a:r>
              <a:rPr lang="de-DE" dirty="0" err="1"/>
              <a:t>binaries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twice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procedural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Exercise</a:t>
            </a:r>
            <a:r>
              <a:rPr lang="de-DE" dirty="0"/>
              <a:t>:  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4213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D98BC-7859-D349-2B59-0B6AE442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Usually white-box testing</a:t>
            </a:r>
          </a:p>
          <a:p>
            <a:r>
              <a:rPr lang="en-US" noProof="0" dirty="0"/>
              <a:t>Usually written by the developer, who wrote( or will write) code under test</a:t>
            </a:r>
          </a:p>
          <a:p>
            <a:r>
              <a:rPr lang="en-US" noProof="0" dirty="0"/>
              <a:t>No dependency to other parts of the system</a:t>
            </a:r>
          </a:p>
          <a:p>
            <a:r>
              <a:rPr lang="en-US" noProof="0" dirty="0"/>
              <a:t>They should run fast</a:t>
            </a:r>
          </a:p>
          <a:p>
            <a:r>
              <a:rPr lang="en-US" noProof="0" dirty="0"/>
              <a:t>They should cover all of the code in the unit under test</a:t>
            </a:r>
          </a:p>
          <a:p>
            <a:r>
              <a:rPr lang="en-US" noProof="0" dirty="0"/>
              <a:t>Each test should only test one thing and one thing only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1441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D98BC-7859-D349-2B59-0B6AE442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noProof="0" dirty="0"/>
              <a:t>YES, I know of projects, where the amount of test code by far exceeded the production code!</a:t>
            </a:r>
          </a:p>
        </p:txBody>
      </p:sp>
    </p:spTree>
    <p:extLst>
      <p:ext uri="{BB962C8B-B14F-4D97-AF65-F5344CB8AC3E}">
        <p14:creationId xmlns:p14="http://schemas.microsoft.com/office/powerpoint/2010/main" val="505285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D98BC-7859-D349-2B59-0B6AE442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There are two approaches to unit </a:t>
            </a:r>
            <a:r>
              <a:rPr lang="en-US" noProof="0" dirty="0" err="1"/>
              <a:t>testting</a:t>
            </a:r>
            <a:r>
              <a:rPr lang="en-US" noProof="0" dirty="0"/>
              <a:t>: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Write the test code after the production code is written. </a:t>
            </a:r>
            <a:br>
              <a:rPr lang="en-US" noProof="0" dirty="0"/>
            </a:br>
            <a:r>
              <a:rPr lang="en-US" noProof="0" dirty="0"/>
              <a:t>When the code to test already exists then there is no other option.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Let the tests drive your development (TDD): Write tests first and then write as little as possible code to have all the tests pass.</a:t>
            </a:r>
          </a:p>
        </p:txBody>
      </p:sp>
    </p:spTree>
    <p:extLst>
      <p:ext uri="{BB962C8B-B14F-4D97-AF65-F5344CB8AC3E}">
        <p14:creationId xmlns:p14="http://schemas.microsoft.com/office/powerpoint/2010/main" val="4099777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D98BC-7859-D349-2B59-0B6AE442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Advantages to gain through unit testing: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Improved code quality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Tests document the expected behavior of the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Confidence in your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Easier refactoring or enhancing of code: Assured that code still behaves as it did before the changes.</a:t>
            </a:r>
          </a:p>
        </p:txBody>
      </p:sp>
    </p:spTree>
    <p:extLst>
      <p:ext uri="{BB962C8B-B14F-4D97-AF65-F5344CB8AC3E}">
        <p14:creationId xmlns:p14="http://schemas.microsoft.com/office/powerpoint/2010/main" val="19792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1B6B8F2-3BDA-BDAF-83D7-8E6D2077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46E309-8A3E-6A04-2B4F-63916AA30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Command line parameters</a:t>
            </a:r>
          </a:p>
          <a:p>
            <a:r>
              <a:rPr lang="en-US" noProof="0" dirty="0"/>
              <a:t>Working with Strings</a:t>
            </a:r>
          </a:p>
          <a:p>
            <a:r>
              <a:rPr lang="en-US" noProof="0" dirty="0"/>
              <a:t>Garbage Collector</a:t>
            </a:r>
          </a:p>
          <a:p>
            <a:r>
              <a:rPr lang="en-US" noProof="0" dirty="0"/>
              <a:t>Command Line Parameters</a:t>
            </a:r>
          </a:p>
          <a:p>
            <a:r>
              <a:rPr lang="en-US" noProof="0" dirty="0"/>
              <a:t>Reverse Polish Calculator</a:t>
            </a:r>
          </a:p>
          <a:p>
            <a:r>
              <a:rPr lang="en-US" noProof="0" dirty="0"/>
              <a:t>Unit testing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850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D98BC-7859-D349-2B59-0B6AE442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Advantages to gain through unit testing: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Improved code quality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Tests document the expected behavior of the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Confidence in your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Easier refactoring or enhancing of code: Assured that code still behaves as it did before the changes.</a:t>
            </a:r>
          </a:p>
        </p:txBody>
      </p:sp>
    </p:spTree>
    <p:extLst>
      <p:ext uri="{BB962C8B-B14F-4D97-AF65-F5344CB8AC3E}">
        <p14:creationId xmlns:p14="http://schemas.microsoft.com/office/powerpoint/2010/main" val="1347035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 - IntelliJ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9B0AD6F-AAF3-4030-936E-9071F0BDD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305" y="2248173"/>
            <a:ext cx="6409999" cy="3541712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553F82F-4854-BE74-7116-3F2C70315263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DDFDF3-4F0B-A3F7-3DE7-C50CD6F99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05"/>
          <a:stretch/>
        </p:blipFill>
        <p:spPr>
          <a:xfrm>
            <a:off x="8398042" y="2248173"/>
            <a:ext cx="2089344" cy="35417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5653501-F52A-A439-6A43-033A29DB16FB}"/>
              </a:ext>
            </a:extLst>
          </p:cNvPr>
          <p:cNvSpPr txBox="1"/>
          <p:nvPr/>
        </p:nvSpPr>
        <p:spPr>
          <a:xfrm>
            <a:off x="7703773" y="3669632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496864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 - IntelliJ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53F82F-4854-BE74-7116-3F2C70315263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2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15CC9EF-16E2-C1B2-E8C9-571883015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2288" y="3415506"/>
            <a:ext cx="3524250" cy="1209675"/>
          </a:xfrm>
        </p:spPr>
      </p:pic>
    </p:spTree>
    <p:extLst>
      <p:ext uri="{BB962C8B-B14F-4D97-AF65-F5344CB8AC3E}">
        <p14:creationId xmlns:p14="http://schemas.microsoft.com/office/powerpoint/2010/main" val="1357676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 - IntelliJ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53F82F-4854-BE74-7116-3F2C70315263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3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FCCD511-4670-F1D4-3CF7-06B22FF3B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110987"/>
            <a:ext cx="3953122" cy="3541712"/>
          </a:xfrm>
        </p:spPr>
      </p:pic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9B9B8632-A688-D615-D5B0-D1F7FABDD97A}"/>
              </a:ext>
            </a:extLst>
          </p:cNvPr>
          <p:cNvSpPr/>
          <p:nvPr/>
        </p:nvSpPr>
        <p:spPr>
          <a:xfrm>
            <a:off x="5858411" y="2249487"/>
            <a:ext cx="5056653" cy="281052"/>
          </a:xfrm>
          <a:prstGeom prst="borderCallout2">
            <a:avLst>
              <a:gd name="adj1" fmla="val 31715"/>
              <a:gd name="adj2" fmla="val -3125"/>
              <a:gd name="adj3" fmla="val -82290"/>
              <a:gd name="adj4" fmla="val -28526"/>
              <a:gd name="adj5" fmla="val 146642"/>
              <a:gd name="adj6" fmla="val -41109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Use </a:t>
            </a:r>
            <a:r>
              <a:rPr lang="de-DE" dirty="0" err="1"/>
              <a:t>Junit</a:t>
            </a:r>
            <a:r>
              <a:rPr lang="de-DE" dirty="0"/>
              <a:t> 5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D53FF262-2296-2774-D501-A6F6F9C28A54}"/>
              </a:ext>
            </a:extLst>
          </p:cNvPr>
          <p:cNvSpPr/>
          <p:nvPr/>
        </p:nvSpPr>
        <p:spPr>
          <a:xfrm>
            <a:off x="5858411" y="2682834"/>
            <a:ext cx="5056653" cy="281052"/>
          </a:xfrm>
          <a:prstGeom prst="borderCallout2">
            <a:avLst>
              <a:gd name="adj1" fmla="val 31715"/>
              <a:gd name="adj2" fmla="val -3125"/>
              <a:gd name="adj3" fmla="val -86571"/>
              <a:gd name="adj4" fmla="val -13298"/>
              <a:gd name="adj5" fmla="val 95271"/>
              <a:gd name="adj6" fmla="val -20884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Fix </a:t>
            </a:r>
            <a:r>
              <a:rPr lang="de-DE" dirty="0" err="1"/>
              <a:t>it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 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CD8D8452-66F6-11A7-7450-BCFDAEE9860B}"/>
              </a:ext>
            </a:extLst>
          </p:cNvPr>
          <p:cNvSpPr/>
          <p:nvPr/>
        </p:nvSpPr>
        <p:spPr>
          <a:xfrm>
            <a:off x="5858410" y="3894115"/>
            <a:ext cx="5056653" cy="281052"/>
          </a:xfrm>
          <a:prstGeom prst="borderCallout2">
            <a:avLst>
              <a:gd name="adj1" fmla="val 31715"/>
              <a:gd name="adj2" fmla="val -3125"/>
              <a:gd name="adj3" fmla="val -86571"/>
              <a:gd name="adj4" fmla="val -13298"/>
              <a:gd name="adj5" fmla="val 129518"/>
              <a:gd name="adj6" fmla="val -43012"/>
            </a:avLst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Generate </a:t>
            </a:r>
            <a:r>
              <a:rPr lang="de-DE" dirty="0" err="1"/>
              <a:t>setup</a:t>
            </a:r>
            <a:r>
              <a:rPr lang="de-DE" dirty="0"/>
              <a:t> / </a:t>
            </a:r>
            <a:r>
              <a:rPr lang="de-DE" dirty="0" err="1"/>
              <a:t>teardown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528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 - IntelliJ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53F82F-4854-BE74-7116-3F2C70315263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4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7A38ECF-4902-9915-6231-FF13BFBC8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688" y="2972594"/>
            <a:ext cx="5505450" cy="2095500"/>
          </a:xfrm>
        </p:spPr>
      </p:pic>
    </p:spTree>
    <p:extLst>
      <p:ext uri="{BB962C8B-B14F-4D97-AF65-F5344CB8AC3E}">
        <p14:creationId xmlns:p14="http://schemas.microsoft.com/office/powerpoint/2010/main" val="2461581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 - IntelliJ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53F82F-4854-BE74-7116-3F2C70315263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5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8DDA52-0523-7B5D-B898-A2D9D93D4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0C07C91-E155-7EA3-5BF8-63F46C92FC7A}"/>
              </a:ext>
            </a:extLst>
          </p:cNvPr>
          <p:cNvGrpSpPr/>
          <p:nvPr/>
        </p:nvGrpSpPr>
        <p:grpSpPr>
          <a:xfrm>
            <a:off x="1683347" y="2306501"/>
            <a:ext cx="8203964" cy="3484700"/>
            <a:chOff x="2283422" y="1444686"/>
            <a:chExt cx="8203964" cy="34847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99DBE6C-E9E0-537E-ADF0-A0B4B1B9A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0981"/>
            <a:stretch/>
          </p:blipFill>
          <p:spPr>
            <a:xfrm>
              <a:off x="2283422" y="4310868"/>
              <a:ext cx="8203963" cy="618518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C080A68-2751-93E9-37D7-A48F58011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732"/>
            <a:stretch/>
          </p:blipFill>
          <p:spPr>
            <a:xfrm>
              <a:off x="2283423" y="1444686"/>
              <a:ext cx="8203963" cy="2898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7912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 - IntelliJ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53F82F-4854-BE74-7116-3F2C70315263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5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716F0AD-D98A-E409-C092-51FDD6781D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static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org.junit.jupiter.api.Assertions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.*;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RPNCalculatorTest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@org.junit.jupiter.api.BeforeEach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setUp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@org.junit.jupiter.api.AfterEach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tearDown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@org.junit.jupiter.api.Test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someTest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955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testing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D98BC-7859-D349-2B59-0B6AE442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There are a number of Assert-Methods supporting the testing. Examples: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There are a number of more Assert-Methods, but these 3 should get is going.</a:t>
            </a:r>
            <a:br>
              <a:rPr lang="en-US" noProof="0" dirty="0"/>
            </a:br>
            <a:endParaRPr lang="en-US" noProof="0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9DD0E3B5-07EB-4CE3-9BC5-5D30ECF90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50564"/>
              </p:ext>
            </p:extLst>
          </p:nvPr>
        </p:nvGraphicFramePr>
        <p:xfrm>
          <a:off x="1546225" y="306281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066776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94848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Assertion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150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assertEquals</a:t>
                      </a:r>
                      <a:r>
                        <a:rPr lang="de-DE" dirty="0"/>
                        <a:t>( </a:t>
                      </a:r>
                      <a:r>
                        <a:rPr lang="de-DE" dirty="0" err="1"/>
                        <a:t>exp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act</a:t>
                      </a:r>
                      <a:r>
                        <a:rPr lang="de-DE" dirty="0"/>
                        <a:t> [, </a:t>
                      </a:r>
                      <a:r>
                        <a:rPr lang="de-DE" dirty="0" err="1"/>
                        <a:t>optionalMsg</a:t>
                      </a:r>
                      <a:r>
                        <a:rPr lang="de-DE" dirty="0"/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exp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required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same </a:t>
                      </a:r>
                      <a:r>
                        <a:rPr lang="de-DE" dirty="0" err="1"/>
                        <a:t>as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act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82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assertTrue</a:t>
                      </a:r>
                      <a:r>
                        <a:rPr lang="de-DE" dirty="0"/>
                        <a:t>( </a:t>
                      </a:r>
                      <a:r>
                        <a:rPr lang="de-DE" dirty="0" err="1"/>
                        <a:t>cond</a:t>
                      </a:r>
                      <a:r>
                        <a:rPr lang="de-DE" dirty="0"/>
                        <a:t> [, </a:t>
                      </a:r>
                      <a:r>
                        <a:rPr lang="de-DE" dirty="0" err="1"/>
                        <a:t>optionalMsg</a:t>
                      </a:r>
                      <a:r>
                        <a:rPr lang="de-DE" dirty="0"/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required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true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19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assertNotNull</a:t>
                      </a:r>
                      <a:r>
                        <a:rPr lang="de-DE" dirty="0"/>
                        <a:t>( 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 [, </a:t>
                      </a:r>
                      <a:r>
                        <a:rPr lang="de-DE" dirty="0" err="1"/>
                        <a:t>optionalMsg</a:t>
                      </a:r>
                      <a:r>
                        <a:rPr lang="de-DE" dirty="0"/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obj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required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not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628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376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1605D-50CE-298C-6FB7-992EBABA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 A060, part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D98BC-7859-D349-2B59-0B6AE442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Write some unit tests for the different methods of </a:t>
            </a:r>
            <a:r>
              <a:rPr lang="en-US" altLang="de-DE" noProof="0" dirty="0" err="1"/>
              <a:t>RPNCalculator</a:t>
            </a:r>
            <a:r>
              <a:rPr lang="en-US" altLang="de-DE" noProof="0" dirty="0"/>
              <a:t>.</a:t>
            </a:r>
          </a:p>
          <a:p>
            <a:r>
              <a:rPr lang="en-US" noProof="0" dirty="0"/>
              <a:t>In order to do so it is much better to have the methods of </a:t>
            </a:r>
            <a:r>
              <a:rPr lang="en-US" noProof="0" dirty="0" err="1"/>
              <a:t>RPNCalculator</a:t>
            </a:r>
            <a:r>
              <a:rPr lang="en-US" noProof="0" dirty="0"/>
              <a:t> as non-static – Refactor, if you have the methods all static as it is in the code shown a couple of slides before.</a:t>
            </a:r>
          </a:p>
        </p:txBody>
      </p:sp>
    </p:spTree>
    <p:extLst>
      <p:ext uri="{BB962C8B-B14F-4D97-AF65-F5344CB8AC3E}">
        <p14:creationId xmlns:p14="http://schemas.microsoft.com/office/powerpoint/2010/main" val="1969414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AD202-0680-417F-FB86-9A4ECB46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3F967EE-9AC7-A3DF-0A66-7B5C310D28A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C42F608-ACF1-FD2D-50E8-3B6BF99419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java.util.Stack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rpnCalculator.processCommandLineParams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Print the result to the console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"The result is: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result);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51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734D-9D20-9BE4-3AE4-2ECDBC4D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Command line parameters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004DA9-30A3-08C5-A835-A20904919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IntelliJ provides one with a default Java program</a:t>
            </a:r>
          </a:p>
          <a:p>
            <a:r>
              <a:rPr lang="en-US" noProof="0" dirty="0"/>
              <a:t>The "</a:t>
            </a:r>
            <a:r>
              <a:rPr lang="en-US" noProof="0" dirty="0" err="1"/>
              <a:t>args</a:t>
            </a:r>
            <a:r>
              <a:rPr lang="en-US" noProof="0" dirty="0"/>
              <a:t>" array contains the command line parameters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750953B-44FC-296A-580C-8704EA61FB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172200" y="3050848"/>
            <a:ext cx="5095049" cy="193899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"Hello world!"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4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70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AD202-0680-417F-FB86-9A4ECB46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3F967EE-9AC7-A3DF-0A66-7B5C310D28A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CE45FF1-EB52-B245-21CF-F8000D089E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processCommandLineParams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Create a stack to store the operands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Stack&lt;Integer&gt; stack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Stack&lt;&gt;();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Iterate over the command line parameters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: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If the argument is an operand, push it onto the stack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stack.push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Integer.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parseInt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If the argument is an operator, pop the top two elements of the stack, perform the operation, and push the result back onto the stack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doCalculation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(stack,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The result of the calculation is now on the top of the stack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41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AD202-0680-417F-FB86-9A4ECB46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3F967EE-9AC7-A3DF-0A66-7B5C310D28A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66B955C-7B70-7CEF-E35C-9CBD737394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doCalculation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(Stack&lt;Integer&gt; stack, 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operand2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performOperation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operand1, operand2);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stack.push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(result);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boolean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isOperand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An operand is a string that does not contain any of the following characters: +, -, *, /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!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arg.contains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&amp;&amp; !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arg.contains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"-"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&amp;&amp; !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arg.contains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"*"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&amp;&amp; !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arg.contains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307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AD202-0680-417F-FB86-9A4ECB46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3F967EE-9AC7-A3DF-0A66-7B5C310D28A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4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4EF659-4B48-704A-1948-38D214589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performOperation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operator,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operand2)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// Perform the specified operation on the two operands and return the result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switch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(operator)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+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"-"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operand1 -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"*"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*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operand1 / operand2;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default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 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IllegalArgumentException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"Unknown operator: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operator);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76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AD202-0680-417F-FB86-9A4ECB46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 </a:t>
            </a:r>
            <a:r>
              <a:rPr lang="en-US" noProof="0" dirty="0" err="1"/>
              <a:t>TEsts</a:t>
            </a:r>
            <a:endParaRPr lang="en-US" noProof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3F967EE-9AC7-A3DF-0A66-7B5C310D28A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3CAE26-E980-D0DF-2426-000D08826E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org.junit.jupiter.api.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Test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static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org.junit.jupiter.api.Assertions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.*;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java.util.EmptyStackException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java.util.Stack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RPNCalculatorTest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@org.junit.jupiter.api.BeforeEach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setUp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@org.junit.jupiter.api.AfterEach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tearDown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814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AD202-0680-417F-FB86-9A4ECB46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 </a:t>
            </a:r>
            <a:r>
              <a:rPr lang="en-US" noProof="0" dirty="0" err="1"/>
              <a:t>TEsts</a:t>
            </a:r>
            <a:endParaRPr lang="en-US" noProof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3F967EE-9AC7-A3DF-0A66-7B5C310D28A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C7E33B1-8183-B75D-8CAF-2EDDA1B229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@Test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testIsOperand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assertTrue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    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"1"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"123"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assertFalse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    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"-"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"*"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.isOperand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@Test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testPerformOperation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.performOperation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.performOperation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"-"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.performOperation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"*"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.performOperation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61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AD202-0680-417F-FB86-9A4ECB46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 </a:t>
            </a:r>
            <a:r>
              <a:rPr lang="en-US" noProof="0" dirty="0" err="1"/>
              <a:t>TEsts</a:t>
            </a:r>
            <a:endParaRPr lang="en-US" noProof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3F967EE-9AC7-A3DF-0A66-7B5C310D28A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F1328B3-0376-F242-1C9A-C512DB16B4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@Test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testProcessCommandLineParams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String[] {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"1"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"2"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.processCommandLineParams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String[] {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"2"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"3"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"*"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"4"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.processCommandLineParams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@Test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testProcessCommandLineParams_InvalidOperator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String[] {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"1"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"2"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"%"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assertThrows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IllegalArgumentException.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() -&gt;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.processCommandLineParams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987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AD202-0680-417F-FB86-9A4ECB46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 </a:t>
            </a:r>
            <a:r>
              <a:rPr lang="en-US" noProof="0" dirty="0" err="1"/>
              <a:t>TEsts</a:t>
            </a:r>
            <a:endParaRPr lang="en-US" noProof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3F967EE-9AC7-A3DF-0A66-7B5C310D28A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4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D688C11-239C-EDAD-BD47-C5DD21262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@Test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testProcessCommandLineParams_OneOperand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String[] {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"1"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.processCommandLineParams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@Test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testDoCalculation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Stack&lt;Integer&gt; stack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Stack&lt;&gt;();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stack.push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stack.push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.doCalculation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(stack,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assertEquals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76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AD202-0680-417F-FB86-9A4ECB46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(UPN) </a:t>
            </a:r>
            <a:r>
              <a:rPr lang="en-US" noProof="0" dirty="0" err="1"/>
              <a:t>TEsts</a:t>
            </a:r>
            <a:endParaRPr lang="en-US" noProof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3F967EE-9AC7-A3DF-0A66-7B5C310D28A2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5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B7552EB-8546-3C7F-C28C-DDB461A5D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@Test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testDoCalculation_EmptyStack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Stack&lt;Integer&gt; stack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Stack&lt;&gt;();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assertThrows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EmptyStackException.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() -&gt;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.doCalculation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stack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@Test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testDoCalculation_OneOperand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Stack&lt;Integer&gt; stack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Stack&lt;&gt;();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stack.push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assertThrows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EmptyStackException.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() -&gt;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rpnCalculator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.doCalculation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stack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"+"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13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DAAF7-74EF-5E3F-6520-BA739C0C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calculator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B634052-428E-FB3C-6F32-BA8B3EF96F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026500"/>
              </p:ext>
            </p:extLst>
          </p:nvPr>
        </p:nvGraphicFramePr>
        <p:xfrm>
          <a:off x="1236663" y="1935163"/>
          <a:ext cx="9906000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60326007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314096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Project </a:t>
                      </a:r>
                      <a:r>
                        <a:rPr lang="de-DE" dirty="0" err="1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842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A059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RPN </a:t>
                      </a:r>
                      <a:r>
                        <a:rPr lang="de-DE" dirty="0" err="1"/>
                        <a:t>Calculator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Classes and Interfaces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2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A060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RPN </a:t>
                      </a:r>
                      <a:r>
                        <a:rPr lang="de-DE" dirty="0" err="1"/>
                        <a:t>Calculator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almost</a:t>
                      </a:r>
                      <a:r>
                        <a:rPr lang="de-DE" dirty="0"/>
                        <a:t>) </a:t>
                      </a:r>
                      <a:r>
                        <a:rPr lang="de-DE" dirty="0" err="1"/>
                        <a:t>procedurally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30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A061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Enhanced RPN </a:t>
                      </a:r>
                      <a:r>
                        <a:rPr lang="de-DE" dirty="0" err="1"/>
                        <a:t>Calculator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Classes: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1 Level </a:t>
                      </a:r>
                      <a:r>
                        <a:rPr lang="de-DE" dirty="0" err="1"/>
                        <a:t>If</a:t>
                      </a:r>
                      <a:r>
                        <a:rPr lang="de-DE" dirty="0"/>
                        <a:t> Statement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Comparison</a:t>
                      </a:r>
                      <a:r>
                        <a:rPr lang="de-DE" dirty="0"/>
                        <a:t> Operators:  &lt;  &lt;=  &gt;  &gt;=  =  ==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:   .   D.   DUP   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0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A062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Enhanced RPN </a:t>
                      </a:r>
                      <a:r>
                        <a:rPr lang="de-DE" dirty="0" err="1"/>
                        <a:t>Calculator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Classes: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Nested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If</a:t>
                      </a:r>
                      <a:r>
                        <a:rPr lang="de-DE" dirty="0"/>
                        <a:t> Statements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:  ."   "  CR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36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A063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Enhanced RPN </a:t>
                      </a:r>
                      <a:r>
                        <a:rPr lang="de-DE" dirty="0" err="1"/>
                        <a:t>Calculator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Classes: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Nested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loops</a:t>
                      </a: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: SP  TB  I  I-(1..5)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65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199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61B4-45B6-EA6E-A40B-954EAE6A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Commands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00E6D70-082C-60DE-7B98-9DCD4E2DBC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196294"/>
              </p:ext>
            </p:extLst>
          </p:nvPr>
        </p:nvGraphicFramePr>
        <p:xfrm>
          <a:off x="1141413" y="2249488"/>
          <a:ext cx="99060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571697514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69387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0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  <a:p>
                      <a:r>
                        <a:rPr lang="de-DE" dirty="0"/>
                        <a:t>10</a:t>
                      </a:r>
                    </a:p>
                    <a:p>
                      <a:r>
                        <a:rPr lang="de-DE" dirty="0"/>
                        <a:t>&lt;=</a:t>
                      </a:r>
                    </a:p>
                    <a:p>
                      <a:r>
                        <a:rPr lang="de-DE" dirty="0" err="1"/>
                        <a:t>If</a:t>
                      </a:r>
                      <a:endParaRPr lang="de-DE" dirty="0"/>
                    </a:p>
                    <a:p>
                      <a:r>
                        <a:rPr lang="de-DE" dirty="0"/>
                        <a:t>	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/>
                        <a:t>Else</a:t>
                      </a:r>
                    </a:p>
                    <a:p>
                      <a:r>
                        <a:rPr lang="de-DE" dirty="0"/>
                        <a:t>	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 err="1"/>
                        <a:t>Then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Compare</a:t>
                      </a:r>
                      <a:r>
                        <a:rPr lang="de-DE" dirty="0"/>
                        <a:t> 1 &lt;= 10</a:t>
                      </a:r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Put </a:t>
                      </a:r>
                      <a:r>
                        <a:rPr lang="de-DE" dirty="0" err="1"/>
                        <a:t>result</a:t>
                      </a:r>
                      <a:r>
                        <a:rPr lang="de-DE" dirty="0"/>
                        <a:t> (0=&gt;</a:t>
                      </a:r>
                      <a:r>
                        <a:rPr lang="de-DE" dirty="0" err="1"/>
                        <a:t>false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other</a:t>
                      </a:r>
                      <a:r>
                        <a:rPr lang="de-DE" dirty="0"/>
                        <a:t> value0&gt;</a:t>
                      </a:r>
                      <a:r>
                        <a:rPr lang="de-DE" dirty="0" err="1"/>
                        <a:t>true</a:t>
                      </a:r>
                      <a:r>
                        <a:rPr lang="de-DE" dirty="0"/>
                        <a:t>) on </a:t>
                      </a:r>
                      <a:r>
                        <a:rPr lang="de-DE" dirty="0" err="1"/>
                        <a:t>stack</a:t>
                      </a:r>
                      <a:endParaRPr lang="de-DE" dirty="0"/>
                    </a:p>
                    <a:p>
                      <a:r>
                        <a:rPr lang="de-DE" dirty="0" err="1"/>
                        <a:t>If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true</a:t>
                      </a:r>
                      <a:endParaRPr lang="de-DE" dirty="0"/>
                    </a:p>
                    <a:p>
                      <a:r>
                        <a:rPr lang="de-DE" dirty="0"/>
                        <a:t>	</a:t>
                      </a:r>
                      <a:r>
                        <a:rPr lang="de-DE" dirty="0" err="1"/>
                        <a:t>run</a:t>
                      </a:r>
                      <a:r>
                        <a:rPr lang="de-DE" dirty="0"/>
                        <a:t> 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/>
                        <a:t>Else</a:t>
                      </a:r>
                    </a:p>
                    <a:p>
                      <a:r>
                        <a:rPr lang="de-DE" dirty="0"/>
                        <a:t>	</a:t>
                      </a:r>
                      <a:r>
                        <a:rPr lang="de-DE" dirty="0" err="1"/>
                        <a:t>run</a:t>
                      </a:r>
                      <a:r>
                        <a:rPr lang="de-DE" dirty="0"/>
                        <a:t> 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/>
                        <a:t>End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statement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6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083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itel 4">
            <a:extLst>
              <a:ext uri="{FF2B5EF4-FFF2-40B4-BE49-F238E27FC236}">
                <a16:creationId xmlns:a16="http://schemas.microsoft.com/office/drawing/2014/main" id="{AD9A486D-BA5E-E7DB-0E41-3BCE5807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noProof="0" dirty="0"/>
              <a:t>Exercise A010</a:t>
            </a:r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395DCA7F-CEE3-18EF-F698-36B80A42FB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54" r="47326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EDA06EE-C0D4-396E-AAEC-B91AA6F27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noProof="0" dirty="0"/>
              <a:t>Write a program, which prints out the command line parameters in reverse order</a:t>
            </a:r>
          </a:p>
          <a:p>
            <a:r>
              <a:rPr lang="en-US" noProof="0" dirty="0"/>
              <a:t>Make sure that the source code is in the name space "</a:t>
            </a:r>
            <a:r>
              <a:rPr lang="en-US" noProof="0" dirty="0" err="1"/>
              <a:t>de.porsche</a:t>
            </a:r>
            <a:r>
              <a:rPr lang="en-US" noProof="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577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61B4-45B6-EA6E-A40B-954EAE6A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Commands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00E6D70-082C-60DE-7B98-9DCD4E2DBC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540127"/>
              </p:ext>
            </p:extLst>
          </p:nvPr>
        </p:nvGraphicFramePr>
        <p:xfrm>
          <a:off x="1141413" y="2249488"/>
          <a:ext cx="990600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571697514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69387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0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  <a:p>
                      <a:r>
                        <a:rPr lang="de-DE" dirty="0" err="1"/>
                        <a:t>dup</a:t>
                      </a:r>
                      <a:endParaRPr lang="de-DE" dirty="0"/>
                    </a:p>
                    <a:p>
                      <a:r>
                        <a:rPr lang="de-DE" dirty="0"/>
                        <a:t>10</a:t>
                      </a:r>
                    </a:p>
                    <a:p>
                      <a:r>
                        <a:rPr lang="de-DE" dirty="0"/>
                        <a:t>&lt;=</a:t>
                      </a:r>
                    </a:p>
                    <a:p>
                      <a:r>
                        <a:rPr lang="de-DE" dirty="0" err="1"/>
                        <a:t>If</a:t>
                      </a:r>
                      <a:endParaRPr lang="de-DE" dirty="0"/>
                    </a:p>
                    <a:p>
                      <a:r>
                        <a:rPr lang="de-DE" dirty="0"/>
                        <a:t>	5</a:t>
                      </a:r>
                    </a:p>
                    <a:p>
                      <a:r>
                        <a:rPr lang="de-DE" dirty="0"/>
                        <a:t>	&lt;= </a:t>
                      </a:r>
                    </a:p>
                    <a:p>
                      <a:r>
                        <a:rPr lang="de-DE" dirty="0"/>
                        <a:t>	</a:t>
                      </a:r>
                      <a:r>
                        <a:rPr lang="de-DE" dirty="0" err="1"/>
                        <a:t>If</a:t>
                      </a:r>
                      <a:endParaRPr lang="de-DE" dirty="0"/>
                    </a:p>
                    <a:p>
                      <a:r>
                        <a:rPr lang="de-DE" dirty="0"/>
                        <a:t>		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/>
                        <a:t>	</a:t>
                      </a:r>
                      <a:r>
                        <a:rPr lang="de-DE" dirty="0" err="1"/>
                        <a:t>Then</a:t>
                      </a:r>
                      <a:endParaRPr lang="de-DE" dirty="0"/>
                    </a:p>
                    <a:p>
                      <a:r>
                        <a:rPr lang="de-DE" dirty="0"/>
                        <a:t>	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/>
                        <a:t>Else</a:t>
                      </a:r>
                    </a:p>
                    <a:p>
                      <a:r>
                        <a:rPr lang="de-DE" dirty="0"/>
                        <a:t>	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 err="1"/>
                        <a:t>Then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course</a:t>
                      </a:r>
                      <a:r>
                        <a:rPr lang="de-DE" dirty="0"/>
                        <a:t>, </a:t>
                      </a:r>
                    </a:p>
                    <a:p>
                      <a:r>
                        <a:rPr lang="de-DE" dirty="0" err="1"/>
                        <a:t>If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statements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nested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6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7890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61B4-45B6-EA6E-A40B-954EAE6A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Commands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00E6D70-082C-60DE-7B98-9DCD4E2DBC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176918"/>
              </p:ext>
            </p:extLst>
          </p:nvPr>
        </p:nvGraphicFramePr>
        <p:xfrm>
          <a:off x="1141413" y="2249488"/>
          <a:ext cx="99060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571697514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69387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0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  <a:p>
                      <a:r>
                        <a:rPr lang="de-DE" dirty="0"/>
                        <a:t>1</a:t>
                      </a:r>
                    </a:p>
                    <a:p>
                      <a:r>
                        <a:rPr lang="de-DE" dirty="0"/>
                        <a:t>Do</a:t>
                      </a:r>
                    </a:p>
                    <a:p>
                      <a:r>
                        <a:rPr lang="de-DE" dirty="0"/>
                        <a:t>	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/>
                        <a:t>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Limit</a:t>
                      </a:r>
                    </a:p>
                    <a:p>
                      <a:r>
                        <a:rPr lang="de-DE" dirty="0"/>
                        <a:t>Index</a:t>
                      </a:r>
                    </a:p>
                    <a:p>
                      <a:r>
                        <a:rPr lang="de-DE" dirty="0"/>
                        <a:t>Start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Loop</a:t>
                      </a:r>
                    </a:p>
                    <a:p>
                      <a:r>
                        <a:rPr lang="de-DE" dirty="0"/>
                        <a:t>Run 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/>
                        <a:t>End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Loop</a:t>
                      </a:r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The Loops </a:t>
                      </a:r>
                      <a:r>
                        <a:rPr lang="de-DE" dirty="0" err="1"/>
                        <a:t>runs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index</a:t>
                      </a:r>
                      <a:r>
                        <a:rPr lang="de-DE" dirty="0"/>
                        <a:t>) </a:t>
                      </a:r>
                      <a:r>
                        <a:rPr lang="de-DE" dirty="0" err="1"/>
                        <a:t>up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steps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1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10. The </a:t>
                      </a:r>
                      <a:r>
                        <a:rPr lang="de-DE" dirty="0" err="1"/>
                        <a:t>limit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1 </a:t>
                      </a:r>
                      <a:r>
                        <a:rPr lang="de-DE" dirty="0" err="1"/>
                        <a:t>greater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last loop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6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201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61B4-45B6-EA6E-A40B-954EAE6A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Commands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00E6D70-082C-60DE-7B98-9DCD4E2DBC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8194720"/>
              </p:ext>
            </p:extLst>
          </p:nvPr>
        </p:nvGraphicFramePr>
        <p:xfrm>
          <a:off x="1141413" y="2249488"/>
          <a:ext cx="99060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571697514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69387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0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  <a:p>
                      <a:r>
                        <a:rPr lang="de-DE" dirty="0"/>
                        <a:t>1</a:t>
                      </a:r>
                    </a:p>
                    <a:p>
                      <a:r>
                        <a:rPr lang="de-DE" dirty="0"/>
                        <a:t>Do</a:t>
                      </a:r>
                    </a:p>
                    <a:p>
                      <a:r>
                        <a:rPr lang="de-DE" dirty="0"/>
                        <a:t>	11</a:t>
                      </a:r>
                    </a:p>
                    <a:p>
                      <a:r>
                        <a:rPr lang="de-DE" dirty="0"/>
                        <a:t>	1</a:t>
                      </a:r>
                    </a:p>
                    <a:p>
                      <a:r>
                        <a:rPr lang="de-DE" dirty="0"/>
                        <a:t>	Do</a:t>
                      </a:r>
                    </a:p>
                    <a:p>
                      <a:r>
                        <a:rPr lang="de-DE" dirty="0"/>
                        <a:t>		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/>
                        <a:t>	Loop	</a:t>
                      </a:r>
                    </a:p>
                    <a:p>
                      <a:r>
                        <a:rPr lang="de-DE" dirty="0"/>
                        <a:t>	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/>
                        <a:t>Loop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For</a:t>
                      </a:r>
                      <a:r>
                        <a:rPr lang="de-DE" dirty="0"/>
                        <a:t> Loops </a:t>
                      </a:r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nested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too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6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8763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61B4-45B6-EA6E-A40B-954EAE6A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Commands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00E6D70-082C-60DE-7B98-9DCD4E2DBC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838129"/>
              </p:ext>
            </p:extLst>
          </p:nvPr>
        </p:nvGraphicFramePr>
        <p:xfrm>
          <a:off x="1141413" y="2249488"/>
          <a:ext cx="99060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571697514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69387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0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  <a:p>
                      <a:r>
                        <a:rPr lang="de-DE" dirty="0"/>
                        <a:t>1</a:t>
                      </a:r>
                    </a:p>
                    <a:p>
                      <a:r>
                        <a:rPr lang="de-DE" dirty="0"/>
                        <a:t>Do</a:t>
                      </a:r>
                    </a:p>
                    <a:p>
                      <a:r>
                        <a:rPr lang="de-DE" dirty="0"/>
                        <a:t>."</a:t>
                      </a:r>
                    </a:p>
                    <a:p>
                      <a:r>
                        <a:rPr lang="de-DE" dirty="0"/>
                        <a:t>Run #</a:t>
                      </a:r>
                    </a:p>
                    <a:p>
                      <a:r>
                        <a:rPr lang="de-DE" dirty="0"/>
                        <a:t>"</a:t>
                      </a:r>
                    </a:p>
                    <a:p>
                      <a:r>
                        <a:rPr lang="de-DE" dirty="0"/>
                        <a:t>I</a:t>
                      </a:r>
                    </a:p>
                    <a:p>
                      <a:r>
                        <a:rPr lang="de-DE" dirty="0"/>
                        <a:t>.</a:t>
                      </a:r>
                    </a:p>
                    <a:p>
                      <a:r>
                        <a:rPr lang="de-DE" dirty="0"/>
                        <a:t>CR</a:t>
                      </a:r>
                    </a:p>
                    <a:p>
                      <a:r>
                        <a:rPr lang="de-DE" dirty="0"/>
                        <a:t>	&lt;</a:t>
                      </a:r>
                      <a:r>
                        <a:rPr lang="de-DE" dirty="0" err="1"/>
                        <a:t>commands</a:t>
                      </a:r>
                      <a:r>
                        <a:rPr lang="de-DE" dirty="0"/>
                        <a:t>&gt;</a:t>
                      </a:r>
                    </a:p>
                    <a:p>
                      <a:r>
                        <a:rPr lang="de-DE" dirty="0"/>
                        <a:t>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</a:t>
                      </a:r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Puts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index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running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counter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Loop) </a:t>
                      </a:r>
                      <a:r>
                        <a:rPr lang="de-DE" dirty="0" err="1"/>
                        <a:t>onto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stack</a:t>
                      </a:r>
                      <a:r>
                        <a:rPr lang="de-DE" dirty="0"/>
                        <a:t>.</a:t>
                      </a:r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This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different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FORTH:</a:t>
                      </a:r>
                    </a:p>
                    <a:p>
                      <a:r>
                        <a:rPr lang="de-DE" dirty="0"/>
                        <a:t>I-1, I-2, I-3, I-4 and I-5</a:t>
                      </a:r>
                    </a:p>
                    <a:p>
                      <a:r>
                        <a:rPr lang="de-DE" dirty="0" err="1"/>
                        <a:t>Allow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access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index</a:t>
                      </a:r>
                      <a:r>
                        <a:rPr lang="de-DE" dirty="0"/>
                        <a:t> variables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nested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Loops (</a:t>
                      </a:r>
                      <a:r>
                        <a:rPr lang="de-DE" dirty="0" err="1"/>
                        <a:t>see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example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next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page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6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103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61B4-45B6-EA6E-A40B-954EAE6A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Commands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00E6D70-082C-60DE-7B98-9DCD4E2DBC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566752"/>
              </p:ext>
            </p:extLst>
          </p:nvPr>
        </p:nvGraphicFramePr>
        <p:xfrm>
          <a:off x="1141413" y="2249488"/>
          <a:ext cx="99060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571697514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69387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0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  <a:p>
                      <a:r>
                        <a:rPr lang="de-DE" dirty="0"/>
                        <a:t>1</a:t>
                      </a:r>
                    </a:p>
                    <a:p>
                      <a:r>
                        <a:rPr lang="de-DE" dirty="0"/>
                        <a:t>Do</a:t>
                      </a:r>
                    </a:p>
                    <a:p>
                      <a:r>
                        <a:rPr lang="de-DE" dirty="0"/>
                        <a:t>	11</a:t>
                      </a:r>
                    </a:p>
                    <a:p>
                      <a:r>
                        <a:rPr lang="de-DE" dirty="0"/>
                        <a:t>	1</a:t>
                      </a:r>
                    </a:p>
                    <a:p>
                      <a:r>
                        <a:rPr lang="de-DE" dirty="0"/>
                        <a:t>	Do</a:t>
                      </a:r>
                    </a:p>
                    <a:p>
                      <a:r>
                        <a:rPr lang="de-DE" dirty="0"/>
                        <a:t>		I</a:t>
                      </a:r>
                    </a:p>
                    <a:p>
                      <a:r>
                        <a:rPr lang="de-DE" dirty="0"/>
                        <a:t>		I-1</a:t>
                      </a:r>
                    </a:p>
                    <a:p>
                      <a:r>
                        <a:rPr lang="de-DE" dirty="0"/>
                        <a:t>		*</a:t>
                      </a:r>
                    </a:p>
                    <a:p>
                      <a:r>
                        <a:rPr lang="de-DE" dirty="0"/>
                        <a:t>		.</a:t>
                      </a:r>
                    </a:p>
                    <a:p>
                      <a:r>
                        <a:rPr lang="de-DE" dirty="0"/>
                        <a:t>	Loop	</a:t>
                      </a:r>
                    </a:p>
                    <a:p>
                      <a:r>
                        <a:rPr lang="de-DE" dirty="0"/>
                        <a:t>Loop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Print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results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multiplication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table</a:t>
                      </a:r>
                      <a:r>
                        <a:rPr lang="de-DE" dirty="0"/>
                        <a:t> ("Kleines 1 mal 1")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6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547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461B4-45B6-EA6E-A40B-954EAE6A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Commands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00E6D70-082C-60DE-7B98-9DCD4E2DBC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571697514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69387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0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11</a:t>
                      </a:r>
                    </a:p>
                    <a:p>
                      <a:r>
                        <a:rPr lang="de-DE" dirty="0"/>
                        <a:t>1</a:t>
                      </a:r>
                    </a:p>
                    <a:p>
                      <a:r>
                        <a:rPr lang="de-DE" dirty="0"/>
                        <a:t>Do</a:t>
                      </a:r>
                    </a:p>
                    <a:p>
                      <a:r>
                        <a:rPr lang="de-DE" dirty="0"/>
                        <a:t>	11</a:t>
                      </a:r>
                    </a:p>
                    <a:p>
                      <a:r>
                        <a:rPr lang="de-DE" dirty="0"/>
                        <a:t>	1</a:t>
                      </a:r>
                    </a:p>
                    <a:p>
                      <a:r>
                        <a:rPr lang="de-DE" dirty="0"/>
                        <a:t>	Do</a:t>
                      </a:r>
                    </a:p>
                    <a:p>
                      <a:r>
                        <a:rPr lang="de-DE" dirty="0"/>
                        <a:t>		I</a:t>
                      </a:r>
                    </a:p>
                    <a:p>
                      <a:r>
                        <a:rPr lang="de-DE" dirty="0"/>
                        <a:t>		I-1</a:t>
                      </a:r>
                    </a:p>
                    <a:p>
                      <a:r>
                        <a:rPr lang="de-DE" dirty="0"/>
                        <a:t>		*</a:t>
                      </a:r>
                    </a:p>
                    <a:p>
                      <a:r>
                        <a:rPr lang="de-DE" dirty="0"/>
                        <a:t>		.</a:t>
                      </a:r>
                    </a:p>
                    <a:p>
                      <a:r>
                        <a:rPr lang="de-DE" dirty="0"/>
                        <a:t>	Loop	</a:t>
                      </a:r>
                    </a:p>
                    <a:p>
                      <a:r>
                        <a:rPr lang="de-DE" dirty="0"/>
                        <a:t>Loop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Print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results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multiplication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table</a:t>
                      </a:r>
                      <a:r>
                        <a:rPr lang="de-DE" dirty="0"/>
                        <a:t> ("Kleines 1 mal 1")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6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6940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25365-2FE5-EF00-4D30-684DE418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Reverse Polish Notation calculator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8D57AF-2691-4040-BB0B-A00551175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Further enhancements can be added as an exercise:</a:t>
            </a:r>
          </a:p>
          <a:p>
            <a:pPr lvl="1"/>
            <a:r>
              <a:rPr lang="en-US" noProof="0" dirty="0"/>
              <a:t>While or Repeat-Until loops</a:t>
            </a:r>
          </a:p>
          <a:p>
            <a:pPr lvl="1"/>
            <a:r>
              <a:rPr lang="en-US" noProof="0" dirty="0"/>
              <a:t>Register to store values.  Ex:   </a:t>
            </a:r>
            <a:r>
              <a:rPr lang="en-US" noProof="0" dirty="0" err="1"/>
              <a:t>Sto</a:t>
            </a:r>
            <a:r>
              <a:rPr lang="en-US" noProof="0" dirty="0"/>
              <a:t>-A   </a:t>
            </a:r>
            <a:r>
              <a:rPr lang="en-US" noProof="0" dirty="0" err="1"/>
              <a:t>Rcl</a:t>
            </a:r>
            <a:r>
              <a:rPr lang="en-US" noProof="0" dirty="0"/>
              <a:t>-A   </a:t>
            </a:r>
            <a:r>
              <a:rPr lang="en-US" noProof="0" dirty="0" err="1"/>
              <a:t>AddTo</a:t>
            </a:r>
            <a:r>
              <a:rPr lang="en-US" noProof="0" dirty="0"/>
              <a:t>-A    </a:t>
            </a:r>
            <a:r>
              <a:rPr lang="en-US" noProof="0" dirty="0" err="1"/>
              <a:t>SubFrom</a:t>
            </a:r>
            <a:r>
              <a:rPr lang="en-US" noProof="0" dirty="0"/>
              <a:t>-A  (Registers:  A – Z)</a:t>
            </a:r>
            <a:br>
              <a:rPr lang="en-US" noProof="0" dirty="0"/>
            </a:br>
            <a:r>
              <a:rPr lang="en-US" noProof="0" dirty="0"/>
              <a:t>For improvement allow for flexible (multi-chars) names for registers.</a:t>
            </a:r>
          </a:p>
          <a:p>
            <a:pPr lvl="1"/>
            <a:r>
              <a:rPr lang="en-US" noProof="0" dirty="0"/>
              <a:t>Other mathematical functions</a:t>
            </a:r>
          </a:p>
          <a:p>
            <a:pPr lvl="1"/>
            <a:r>
              <a:rPr lang="en-US" dirty="0"/>
              <a:t>Add new Word dynamically – These are similar to functions in other languages</a:t>
            </a:r>
            <a:endParaRPr lang="en-US" noProof="0" dirty="0"/>
          </a:p>
          <a:p>
            <a:pPr lvl="1"/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Try to get inspiration from the FORTH programming language. Most of the constructs implemented are close to or exactly like their counterparts in FORTH.</a:t>
            </a:r>
          </a:p>
        </p:txBody>
      </p:sp>
    </p:spTree>
    <p:extLst>
      <p:ext uri="{BB962C8B-B14F-4D97-AF65-F5344CB8AC3E}">
        <p14:creationId xmlns:p14="http://schemas.microsoft.com/office/powerpoint/2010/main" val="2087558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A3EAC-EB06-A22A-71E3-46E221A9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Access </a:t>
            </a:r>
            <a:r>
              <a:rPr lang="de-DE" dirty="0" err="1"/>
              <a:t>Modifiers</a:t>
            </a: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5DA0879-1DA1-0DED-0ADD-26A02B255F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151685"/>
              </p:ext>
            </p:extLst>
          </p:nvPr>
        </p:nvGraphicFramePr>
        <p:xfrm>
          <a:off x="1141413" y="2249488"/>
          <a:ext cx="9906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506724496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805905136"/>
                    </a:ext>
                  </a:extLst>
                </a:gridCol>
                <a:gridCol w="2782887">
                  <a:extLst>
                    <a:ext uri="{9D8B030D-6E8A-4147-A177-3AD203B41FA5}">
                      <a16:colId xmlns:a16="http://schemas.microsoft.com/office/drawing/2014/main" val="116653923"/>
                    </a:ext>
                  </a:extLst>
                </a:gridCol>
                <a:gridCol w="2170113">
                  <a:extLst>
                    <a:ext uri="{9D8B030D-6E8A-4147-A177-3AD203B41FA5}">
                      <a16:colId xmlns:a16="http://schemas.microsoft.com/office/drawing/2014/main" val="3122628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Modifier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Access </a:t>
                      </a:r>
                      <a:r>
                        <a:rPr lang="de-DE" dirty="0" err="1"/>
                        <a:t>Scope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Example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2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public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Everywhere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accessed from anywhere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public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myMethod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08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Within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class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only be accessed within the class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private </a:t>
                      </a:r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myPrivateMethod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1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protected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Within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package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subclasses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accessed within the package and by subclasses in another package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protected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myProtectedMethod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33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modifier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Packag</a:t>
                      </a:r>
                      <a:r>
                        <a:rPr lang="de-DE" dirty="0"/>
                        <a:t>-private (</a:t>
                      </a:r>
                      <a:r>
                        <a:rPr lang="de-DE" dirty="0" err="1"/>
                        <a:t>default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accessed within the package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void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myDefaultMethod</a:t>
                      </a:r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1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8818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2A529-9D76-9CAF-86FF-65555B18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modifier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9BACEB7-CC3B-7B0A-939B-3F16FAF14C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407998"/>
              </p:ext>
            </p:extLst>
          </p:nvPr>
        </p:nvGraphicFramePr>
        <p:xfrm>
          <a:off x="1217613" y="2782888"/>
          <a:ext cx="990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39687848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6751709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8861678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01338578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811774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Access </a:t>
                      </a:r>
                      <a:r>
                        <a:rPr lang="de-DE" dirty="0" err="1"/>
                        <a:t>modifier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Within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class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Within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package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Outside </a:t>
                      </a:r>
                      <a:r>
                        <a:rPr lang="de-DE" dirty="0" err="1"/>
                        <a:t>package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subclass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Outside </a:t>
                      </a:r>
                      <a:r>
                        <a:rPr lang="de-DE" dirty="0" err="1"/>
                        <a:t>package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02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Private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accent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de-D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de-D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de-D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03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accent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de-D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de-D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9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Protected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accent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de-D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96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accent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399254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74779953-4802-756E-5D1B-49699AE6F474}"/>
              </a:ext>
            </a:extLst>
          </p:cNvPr>
          <p:cNvSpPr txBox="1"/>
          <p:nvPr/>
        </p:nvSpPr>
        <p:spPr>
          <a:xfrm>
            <a:off x="5149308" y="5133975"/>
            <a:ext cx="2042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Reference:   </a:t>
            </a:r>
            <a:r>
              <a:rPr lang="de-DE" sz="1600" dirty="0">
                <a:hlinkClick r:id="rId2"/>
              </a:rPr>
              <a:t>Java Point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96302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BF337-D917-21BA-A9E1-598A7604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(Java)  </a:t>
            </a:r>
            <a:r>
              <a:rPr lang="de-DE" dirty="0" err="1"/>
              <a:t>vs</a:t>
            </a:r>
            <a:r>
              <a:rPr lang="de-DE" dirty="0"/>
              <a:t>  </a:t>
            </a:r>
            <a:r>
              <a:rPr lang="de-DE" dirty="0" err="1"/>
              <a:t>namespace</a:t>
            </a:r>
            <a:r>
              <a:rPr lang="de-DE" dirty="0"/>
              <a:t> (C#)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DA84E34-1A94-498F-F9B2-881F5623D1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487241"/>
              </p:ext>
            </p:extLst>
          </p:nvPr>
        </p:nvGraphicFramePr>
        <p:xfrm>
          <a:off x="1141413" y="2249488"/>
          <a:ext cx="990600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4277099682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4241667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4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Packages are used to organize and group related classes, interfaces, and other types.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They provide a hierarchical structure that defines the code's namespace and prevents naming conflicts between classes with the same name.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to packages in Java, namespaces in C# use a hierarchical approach to organize code and avoid naming conflicts.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They provide a logical grouping of classes, interfaces, and other types and define the code's namespace.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3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09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5D937-09FA-F04A-EFE2-4B96B64C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Setting Run configuration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05AA52-B735-D913-2AA2-E0ACB70E6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7242" y="2249488"/>
            <a:ext cx="5374342" cy="3541712"/>
          </a:xfrm>
        </p:spPr>
      </p:pic>
    </p:spTree>
    <p:extLst>
      <p:ext uri="{BB962C8B-B14F-4D97-AF65-F5344CB8AC3E}">
        <p14:creationId xmlns:p14="http://schemas.microsoft.com/office/powerpoint/2010/main" val="2803284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6E0C8-8832-6B14-3254-B6E3C25F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 </a:t>
            </a:r>
            <a:r>
              <a:rPr lang="de-DE" dirty="0" err="1"/>
              <a:t>of</a:t>
            </a:r>
            <a:r>
              <a:rPr lang="de-DE" dirty="0"/>
              <a:t> Package &amp; Namespace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E59D2B7-6777-5DC2-5818-A22BB097E8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147218"/>
              </p:ext>
            </p:extLst>
          </p:nvPr>
        </p:nvGraphicFramePr>
        <p:xfrm>
          <a:off x="1141411" y="2582863"/>
          <a:ext cx="9906000" cy="287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537">
                  <a:extLst>
                    <a:ext uri="{9D8B030D-6E8A-4147-A177-3AD203B41FA5}">
                      <a16:colId xmlns:a16="http://schemas.microsoft.com/office/drawing/2014/main" val="3935569089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606605142"/>
                    </a:ext>
                  </a:extLst>
                </a:gridCol>
                <a:gridCol w="3865563">
                  <a:extLst>
                    <a:ext uri="{9D8B030D-6E8A-4147-A177-3AD203B41FA5}">
                      <a16:colId xmlns:a16="http://schemas.microsoft.com/office/drawing/2014/main" val="446868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Package (Java)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Namespace (C#)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95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Physical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organization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Packages and </a:t>
                      </a:r>
                      <a:r>
                        <a:rPr lang="de-DE" sz="1400" dirty="0" err="1"/>
                        <a:t>their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structure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are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mirrowed</a:t>
                      </a:r>
                      <a:r>
                        <a:rPr lang="de-DE" sz="1400" dirty="0"/>
                        <a:t> in </a:t>
                      </a:r>
                      <a:r>
                        <a:rPr lang="de-DE" sz="1400" dirty="0" err="1"/>
                        <a:t>the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directory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structure</a:t>
                      </a:r>
                      <a:r>
                        <a:rPr lang="de-DE" sz="1400" dirty="0"/>
                        <a:t> in </a:t>
                      </a:r>
                      <a:r>
                        <a:rPr lang="de-DE" sz="1400" dirty="0" err="1"/>
                        <a:t>the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filesystem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Namespaces have no direct correspondence to the filesystem structure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47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Visibility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Classes within a package can access other classes within the same package by default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Classes within a namespace can access other classes within the same namespace by default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30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Access </a:t>
                      </a:r>
                      <a:r>
                        <a:rPr lang="de-DE" b="1" dirty="0" err="1"/>
                        <a:t>modifiers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Access modifiers (public, private, protected, internal) can be used to control the visibility of class members within a package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Access modifiers (public, private, protected, internal) can be used to control the visibility of class members within a namespace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05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Naming </a:t>
                      </a:r>
                      <a:r>
                        <a:rPr lang="de-DE" b="1" dirty="0" err="1"/>
                        <a:t>conventions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Packages typically follow the reverse domain name convention (e.g., </a:t>
                      </a:r>
                      <a:r>
                        <a:rPr lang="en-US" sz="1400" dirty="0" err="1"/>
                        <a:t>com.example.myproject</a:t>
                      </a:r>
                      <a:r>
                        <a:rPr lang="en-US" sz="1400" dirty="0"/>
                        <a:t>)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Namespaces typically do not follow a specific convention, but it is recommended to use a consistent and meaningful naming scheme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084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3811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9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DD5CA90C-55C9-F6DA-EA4E-B6E60A82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noProof="0" dirty="0">
                <a:solidFill>
                  <a:srgbClr val="FFFFFF"/>
                </a:solidFill>
              </a:rPr>
              <a:t>Module B</a:t>
            </a:r>
            <a:br>
              <a:rPr lang="en-US" sz="3700" noProof="0" dirty="0">
                <a:solidFill>
                  <a:srgbClr val="FFFFFF"/>
                </a:solidFill>
              </a:rPr>
            </a:br>
            <a:r>
              <a:rPr lang="en-US" sz="3700" noProof="0" dirty="0">
                <a:solidFill>
                  <a:srgbClr val="FFFFFF"/>
                </a:solidFill>
              </a:rPr>
              <a:t>Networking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F6F562-ACCE-AA6C-86BD-7E144ACA7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779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019C771-0AAB-1FA2-4C16-D465071D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AC436BA-3324-96C7-93A7-44F86D75E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Sockets</a:t>
            </a:r>
          </a:p>
          <a:p>
            <a:r>
              <a:rPr lang="en-US" noProof="0" dirty="0"/>
              <a:t>Rest(</a:t>
            </a:r>
            <a:r>
              <a:rPr lang="en-US" noProof="0" dirty="0" err="1"/>
              <a:t>ful</a:t>
            </a:r>
            <a:r>
              <a:rPr lang="en-US" noProof="0" dirty="0"/>
              <a:t>) APIs</a:t>
            </a:r>
          </a:p>
          <a:p>
            <a:r>
              <a:rPr lang="en-US" noProof="0" dirty="0"/>
              <a:t>Message Bus</a:t>
            </a:r>
          </a:p>
        </p:txBody>
      </p:sp>
    </p:spTree>
    <p:extLst>
      <p:ext uri="{BB962C8B-B14F-4D97-AF65-F5344CB8AC3E}">
        <p14:creationId xmlns:p14="http://schemas.microsoft.com/office/powerpoint/2010/main" val="16756373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20088-4CDB-8DD1-60CE-2C7ABBD4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Sockets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949752-7D89-0CD2-3A10-2FB21B83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Communication end points</a:t>
            </a:r>
          </a:p>
          <a:p>
            <a:r>
              <a:rPr lang="en-US" noProof="0" dirty="0"/>
              <a:t>Logical constructs – there is no physical representation</a:t>
            </a:r>
          </a:p>
          <a:p>
            <a:r>
              <a:rPr lang="en-US" noProof="0" dirty="0"/>
              <a:t>The OS provides a little over 65500 Sockets (why that number?)</a:t>
            </a:r>
          </a:p>
          <a:p>
            <a:r>
              <a:rPr lang="en-US" noProof="0" dirty="0"/>
              <a:t>Well known sockets are numbered up to 1024 (again, why that number?)</a:t>
            </a:r>
          </a:p>
        </p:txBody>
      </p:sp>
    </p:spTree>
    <p:extLst>
      <p:ext uri="{BB962C8B-B14F-4D97-AF65-F5344CB8AC3E}">
        <p14:creationId xmlns:p14="http://schemas.microsoft.com/office/powerpoint/2010/main" val="10795156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704A0-DB74-7EF9-5AB7-2F697C07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Sockets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D831FD-1935-74FE-D6EB-5D61F2F09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Examples for well known sockets: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361CDB7-DCB8-DE1E-5D3F-F1EA1EA71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138547"/>
              </p:ext>
            </p:extLst>
          </p:nvPr>
        </p:nvGraphicFramePr>
        <p:xfrm>
          <a:off x="1517650" y="298661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966499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34246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Socket </a:t>
                      </a:r>
                      <a:r>
                        <a:rPr lang="de-DE" dirty="0" err="1"/>
                        <a:t>number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Protocol </a:t>
                      </a:r>
                      <a:r>
                        <a:rPr lang="de-DE" dirty="0" err="1"/>
                        <a:t>served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9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37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5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SMTP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8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0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25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HTTPS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88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943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3599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6CE05-A299-5CA9-3DC4-14013804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Sockets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908BC3-8355-3955-8B93-9539192C3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For communicating over a network one needs two types of programs: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Server</a:t>
            </a:r>
            <a:br>
              <a:rPr lang="en-US" noProof="0" dirty="0"/>
            </a:br>
            <a:r>
              <a:rPr lang="en-US" noProof="0" dirty="0"/>
              <a:t>This program waits for connections and services them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Client</a:t>
            </a:r>
            <a:br>
              <a:rPr lang="en-US" noProof="0" dirty="0"/>
            </a:br>
            <a:r>
              <a:rPr lang="en-US" noProof="0" dirty="0"/>
              <a:t>This program initiates the connection and uses the service of the server program</a:t>
            </a:r>
          </a:p>
        </p:txBody>
      </p:sp>
    </p:spTree>
    <p:extLst>
      <p:ext uri="{BB962C8B-B14F-4D97-AF65-F5344CB8AC3E}">
        <p14:creationId xmlns:p14="http://schemas.microsoft.com/office/powerpoint/2010/main" val="25534236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E07EDF-21E5-530C-91D9-07BADE3D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Sockets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7C1A41-52C9-E009-EB03-A614CA49B5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Single Connection Server example</a:t>
            </a:r>
          </a:p>
          <a:p>
            <a:r>
              <a:rPr lang="en-US" noProof="0" dirty="0"/>
              <a:t>How it works:</a:t>
            </a:r>
          </a:p>
          <a:p>
            <a:pPr lvl="1"/>
            <a:r>
              <a:rPr lang="en-US" noProof="0" dirty="0"/>
              <a:t>Starts</a:t>
            </a:r>
          </a:p>
          <a:p>
            <a:pPr lvl="1"/>
            <a:r>
              <a:rPr lang="en-US" noProof="0" dirty="0"/>
              <a:t>Listens on the server socket</a:t>
            </a:r>
          </a:p>
          <a:p>
            <a:pPr lvl="1"/>
            <a:r>
              <a:rPr lang="en-US" noProof="0" dirty="0"/>
              <a:t>When connected</a:t>
            </a:r>
          </a:p>
          <a:p>
            <a:pPr lvl="2"/>
            <a:r>
              <a:rPr lang="en-US" noProof="0" dirty="0"/>
              <a:t>Reads incoming message</a:t>
            </a:r>
          </a:p>
          <a:p>
            <a:pPr lvl="2"/>
            <a:r>
              <a:rPr lang="en-US" noProof="0" dirty="0"/>
              <a:t>Writes message back</a:t>
            </a:r>
          </a:p>
          <a:p>
            <a:pPr lvl="1"/>
            <a:r>
              <a:rPr lang="en-US" noProof="0" dirty="0"/>
              <a:t>Closes socket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FA4176-BF00-4CEC-29B4-3751B18D92A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EchoServer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ServerSocket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serverSocket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Socket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connectionSocket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PrintWriter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BufferedReader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start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port)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serverSocket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ServerSocket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(port);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connectionSocket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serverSocket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.accept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PrintWriter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connectionSocket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.getOutputStream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in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BufferedReader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InputStreamReader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connectionSocket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.getInputStream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String str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in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.readLine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"Echo: 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str);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stop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in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.close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.close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connectionSocket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.close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serverSocket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.close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39F989-9D8B-A3B8-41C2-5842F82A1F3A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3556677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0AF18-48BD-D168-96C8-1595BB67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Sockets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5AE1F4-2780-4F5F-2AA3-749C3D77B9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Here is the Main class for the server</a:t>
            </a:r>
          </a:p>
          <a:p>
            <a:r>
              <a:rPr lang="en-US" noProof="0" dirty="0"/>
              <a:t>It instantiates the </a:t>
            </a:r>
            <a:r>
              <a:rPr lang="en-US" noProof="0" dirty="0" err="1"/>
              <a:t>EchoServer</a:t>
            </a:r>
            <a:r>
              <a:rPr lang="en-US" noProof="0" dirty="0"/>
              <a:t> class</a:t>
            </a:r>
          </a:p>
          <a:p>
            <a:r>
              <a:rPr lang="en-US" noProof="0" dirty="0"/>
              <a:t>It starts listening on port 7788</a:t>
            </a:r>
          </a:p>
          <a:p>
            <a:r>
              <a:rPr lang="en-US" noProof="0" dirty="0"/>
              <a:t>When server is finished it stops all server activities</a:t>
            </a:r>
          </a:p>
          <a:p>
            <a:endParaRPr lang="en-US" noProof="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69E6661-D0AC-EAE3-5050-901F775FED6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java.io.IOException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EchoServer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server=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EchoServer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try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server.start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7788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server.stop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catch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e)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err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e.getMessage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F48C691-1C7D-12FC-25C6-272833032078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9261769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E156B-8D0D-E84A-E729-691833BC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Sockets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580371-BD0C-F085-D4B4-79047AE1C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Single Connection Client example</a:t>
            </a:r>
          </a:p>
          <a:p>
            <a:r>
              <a:rPr lang="en-US" noProof="0" dirty="0"/>
              <a:t>How it works:</a:t>
            </a:r>
          </a:p>
          <a:p>
            <a:pPr lvl="1"/>
            <a:r>
              <a:rPr lang="en-US" noProof="0" dirty="0"/>
              <a:t>Build up connection to server</a:t>
            </a:r>
          </a:p>
          <a:p>
            <a:pPr lvl="1"/>
            <a:r>
              <a:rPr lang="en-US" noProof="0" dirty="0"/>
              <a:t>Sends its message</a:t>
            </a:r>
          </a:p>
          <a:p>
            <a:pPr lvl="1"/>
            <a:r>
              <a:rPr lang="en-US" noProof="0" dirty="0"/>
              <a:t>Receives back answer from server</a:t>
            </a:r>
          </a:p>
          <a:p>
            <a:pPr lvl="1"/>
            <a:r>
              <a:rPr lang="en-US" noProof="0" dirty="0"/>
              <a:t>Closes connection</a:t>
            </a:r>
          </a:p>
          <a:p>
            <a:endParaRPr lang="en-US" noProof="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C9E2296-6BE3-3706-2AC4-8FB3291BB67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EchoClient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Socket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clientSocket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PrintWriter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BufferedReader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startConnection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port)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clientSocket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Socket(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ip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port);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PrintWriter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clientSocket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.getOutputStream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in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BufferedReader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InputStreamReader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clientSocket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.getInputStream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"Server is listening at port:"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clientSocket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.getPort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sendMessage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 msg)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(msg);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String resp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in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.readLine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resp;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stopConnection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throws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in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.close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.close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clientSocket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.close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7FAC871-1EE8-6FA6-F019-8BA82525CA77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37868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DD327-1024-2752-B6DB-0E31B6AD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Sockets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8E4A23-5F39-E0F9-DAEC-D28C86857E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Here is the Main class for the client</a:t>
            </a:r>
          </a:p>
          <a:p>
            <a:r>
              <a:rPr lang="en-US" noProof="0" dirty="0"/>
              <a:t>It sets the port to 7788 on the local machine and establishes the connection</a:t>
            </a:r>
          </a:p>
          <a:p>
            <a:r>
              <a:rPr lang="en-US" noProof="0" dirty="0"/>
              <a:t>The answer received from the server is printed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CB04926-92C7-F690-2B90-48846013255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java.io.IOException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EchoClient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client =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EchoClient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try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client.startConnection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"127.0.0.1"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7788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String response =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client.sendMessage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"hello server"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(response);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client.stopConnection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catch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IOException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e)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sz="1000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err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e.getMessage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E4304-6E63-AFD3-9B12-8028A620D484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08787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548DE-166F-FC53-26CD-836A2B29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Solution A010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5E1057-CF47-4BFA-F9CB-279596FD22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2" y="2312186"/>
            <a:ext cx="7540847" cy="341632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 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args.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length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 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&gt;=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--) {</a:t>
            </a: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de-DE" b="0" i="1" u="none" strike="noStrike" cap="none" normalizeH="0" baseline="0" noProof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"Parameter #"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\t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de-DE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</a:t>
            </a: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]);</a:t>
            </a: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4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653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933B687-409C-3E4E-FE0B-001CE1E7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Sockets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C87A83E-A52D-300A-9481-3B2C28922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How can a server serve multiple connections at the same time?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How to know which socket to pick for a server? How to verify if it is free?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How to connect to a server which </a:t>
            </a:r>
            <a:r>
              <a:rPr lang="en-US" noProof="0" dirty="0" err="1"/>
              <a:t>ip</a:t>
            </a:r>
            <a:r>
              <a:rPr lang="en-US" noProof="0" dirty="0"/>
              <a:t>-address &amp; socket I do not know?</a:t>
            </a:r>
          </a:p>
        </p:txBody>
      </p:sp>
    </p:spTree>
    <p:extLst>
      <p:ext uri="{BB962C8B-B14F-4D97-AF65-F5344CB8AC3E}">
        <p14:creationId xmlns:p14="http://schemas.microsoft.com/office/powerpoint/2010/main" val="428378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6D0AC5-D3FC-BBBD-321A-8AFB2FED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E86F7C-5CC1-CAB1-AAB4-BF9017B8D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Take the server &amp; client code and get it to work on your computer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Enhance the server, so that it will not end processing after just one connection. Maybe include the possibility of a command, which, when sent will stop the server.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Use your client to connect to a server an another computer.</a:t>
            </a:r>
          </a:p>
        </p:txBody>
      </p:sp>
    </p:spTree>
    <p:extLst>
      <p:ext uri="{BB962C8B-B14F-4D97-AF65-F5344CB8AC3E}">
        <p14:creationId xmlns:p14="http://schemas.microsoft.com/office/powerpoint/2010/main" val="9246053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1F2A9-B8F7-035E-1132-9B18861B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Restrictions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E66D4-CCEB-548B-7FCC-EFB975370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. </a:t>
            </a:r>
          </a:p>
          <a:p>
            <a:r>
              <a:rPr lang="de-DE" dirty="0"/>
              <a:t>Connections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established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a multi-connection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threads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concepts</a:t>
            </a:r>
            <a:r>
              <a:rPr lang="de-DE" dirty="0"/>
              <a:t> still </a:t>
            </a:r>
            <a:r>
              <a:rPr lang="de-DE" dirty="0" err="1"/>
              <a:t>remain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same: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listing</a:t>
            </a:r>
            <a:r>
              <a:rPr lang="de-DE" dirty="0"/>
              <a:t> on a </a:t>
            </a:r>
            <a:r>
              <a:rPr lang="de-DE" dirty="0" err="1"/>
              <a:t>port</a:t>
            </a:r>
            <a:r>
              <a:rPr lang="de-DE" dirty="0"/>
              <a:t> on a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connections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established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served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3554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C63AE-F76A-40DE-26AD-3622C5F0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Restful APIs – Web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298EB-0449-52F9-35A1-125CC9BC4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 the following slides we look at REST clients. </a:t>
            </a:r>
          </a:p>
          <a:p>
            <a:r>
              <a:rPr lang="en-US" noProof="0" dirty="0"/>
              <a:t>Reasoning for it:</a:t>
            </a:r>
          </a:p>
          <a:p>
            <a:pPr lvl="1"/>
            <a:r>
              <a:rPr lang="en-US" noProof="0" dirty="0"/>
              <a:t>It is by far more likely that you will have to connect to a REST API than that you have to write one</a:t>
            </a:r>
          </a:p>
          <a:p>
            <a:pPr lvl="1"/>
            <a:r>
              <a:rPr lang="en-US" noProof="0" dirty="0"/>
              <a:t>One can do REST APIs in Java, but often another technology is used (Ex.: JavaScript)</a:t>
            </a:r>
          </a:p>
          <a:p>
            <a:pPr lvl="1"/>
            <a:r>
              <a:rPr lang="en-US" noProof="0" dirty="0"/>
              <a:t>Even in Java there are many libraries / tools to do REST APIs</a:t>
            </a:r>
          </a:p>
        </p:txBody>
      </p:sp>
    </p:spTree>
    <p:extLst>
      <p:ext uri="{BB962C8B-B14F-4D97-AF65-F5344CB8AC3E}">
        <p14:creationId xmlns:p14="http://schemas.microsoft.com/office/powerpoint/2010/main" val="26519479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C63AE-F76A-40DE-26AD-3622C5F0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Restful APIs – Web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298EB-0449-52F9-35A1-125CC9BC4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As Restful API for all our clients we use</a:t>
            </a:r>
            <a:br>
              <a:rPr lang="en-US" noProof="0" dirty="0"/>
            </a:br>
            <a:r>
              <a:rPr lang="en-US" noProof="0" dirty="0"/>
              <a:t>		</a:t>
            </a:r>
            <a:r>
              <a:rPr lang="en-US" noProof="0" dirty="0">
                <a:hlinkClick r:id="rId2"/>
              </a:rPr>
              <a:t>https://postman-echo.com</a:t>
            </a:r>
            <a:endParaRPr lang="en-US" noProof="0" dirty="0"/>
          </a:p>
          <a:p>
            <a:r>
              <a:rPr lang="en-US" noProof="0" dirty="0"/>
              <a:t>This is a freely available REST API on the internet</a:t>
            </a:r>
            <a:br>
              <a:rPr lang="en-US" noProof="0" dirty="0"/>
            </a:br>
            <a:r>
              <a:rPr lang="en-US" noProof="0" dirty="0"/>
              <a:t>The examples use the Http-Client, which is contained in the JDK. Again, there are man other alternatives available.</a:t>
            </a:r>
          </a:p>
        </p:txBody>
      </p:sp>
    </p:spTree>
    <p:extLst>
      <p:ext uri="{BB962C8B-B14F-4D97-AF65-F5344CB8AC3E}">
        <p14:creationId xmlns:p14="http://schemas.microsoft.com/office/powerpoint/2010/main" val="3028255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C63AE-F76A-40DE-26AD-3622C5F0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Restful APIs – Web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298EB-0449-52F9-35A1-125CC9BC4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Rest?</a:t>
            </a:r>
          </a:p>
          <a:p>
            <a:pPr lvl="1"/>
            <a:r>
              <a:rPr lang="en-US" noProof="0" dirty="0"/>
              <a:t>Http based</a:t>
            </a:r>
          </a:p>
          <a:p>
            <a:pPr lvl="1"/>
            <a:r>
              <a:rPr lang="en-US" noProof="0" dirty="0"/>
              <a:t>Stateless</a:t>
            </a:r>
          </a:p>
          <a:p>
            <a:pPr lvl="1"/>
            <a:r>
              <a:rPr lang="en-US" noProof="0" dirty="0"/>
              <a:t>Rest request:</a:t>
            </a:r>
          </a:p>
          <a:p>
            <a:pPr lvl="2"/>
            <a:r>
              <a:rPr lang="en-US" noProof="0" dirty="0"/>
              <a:t>Http-Verb: GET, POST, PUT, DELETE (to name the more common ones)</a:t>
            </a:r>
          </a:p>
          <a:p>
            <a:pPr lvl="2"/>
            <a:r>
              <a:rPr lang="en-US" noProof="0" dirty="0"/>
              <a:t>Header: Accept field (Response type), Authorization …</a:t>
            </a:r>
          </a:p>
          <a:p>
            <a:pPr lvl="2"/>
            <a:r>
              <a:rPr lang="en-US" noProof="0" dirty="0"/>
              <a:t>Path to the resource (Ex.: mysrv.com/Customers/9/Orders/17 </a:t>
            </a:r>
          </a:p>
          <a:p>
            <a:pPr lvl="2"/>
            <a:r>
              <a:rPr lang="en-US" noProof="0" dirty="0"/>
              <a:t>Message body (optional): 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15911461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C63AE-F76A-40DE-26AD-3622C5F0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Restful APIs – Web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298EB-0449-52F9-35A1-125CC9BC4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How to do a Http-Request?</a:t>
            </a:r>
            <a:br>
              <a:rPr lang="en-US" noProof="0" dirty="0"/>
            </a:br>
            <a:endParaRPr lang="en-US" noProof="0" dirty="0"/>
          </a:p>
          <a:p>
            <a:pPr lvl="1"/>
            <a:r>
              <a:rPr lang="en-US" noProof="0" dirty="0" err="1"/>
              <a:t>HttpRequest</a:t>
            </a:r>
            <a:r>
              <a:rPr lang="en-US" noProof="0" dirty="0"/>
              <a:t> uses the builder pattern</a:t>
            </a:r>
          </a:p>
          <a:p>
            <a:pPr lvl="1"/>
            <a:r>
              <a:rPr lang="en-US" noProof="0" dirty="0"/>
              <a:t>One needs to make use of multiple methods of the </a:t>
            </a:r>
            <a:r>
              <a:rPr lang="en-US" noProof="0"/>
              <a:t>class to </a:t>
            </a:r>
            <a:r>
              <a:rPr lang="en-US" noProof="0" dirty="0"/>
              <a:t>construct the request: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		</a:t>
            </a:r>
            <a:r>
              <a:rPr lang="en-US" noProof="0" dirty="0" err="1"/>
              <a:t>HttpRequest</a:t>
            </a:r>
            <a:r>
              <a:rPr lang="en-US" noProof="0" dirty="0"/>
              <a:t> request = </a:t>
            </a:r>
            <a:r>
              <a:rPr lang="en-US" noProof="0" dirty="0" err="1"/>
              <a:t>HttpRequest.newBuilder</a:t>
            </a:r>
            <a:r>
              <a:rPr lang="en-US" noProof="0" dirty="0"/>
              <a:t>()</a:t>
            </a:r>
            <a:br>
              <a:rPr lang="en-US" noProof="0" dirty="0"/>
            </a:br>
            <a:r>
              <a:rPr lang="en-US" noProof="0" dirty="0"/>
              <a:t>		.</a:t>
            </a:r>
            <a:r>
              <a:rPr lang="en-US" noProof="0" dirty="0" err="1"/>
              <a:t>uri</a:t>
            </a:r>
            <a:r>
              <a:rPr lang="en-US" noProof="0" dirty="0"/>
              <a:t>( new URI(„https://postman-echo.com/get“) )</a:t>
            </a:r>
            <a:br>
              <a:rPr lang="en-US" noProof="0" dirty="0"/>
            </a:br>
            <a:r>
              <a:rPr lang="en-US" noProof="0" dirty="0"/>
              <a:t>		.GET()</a:t>
            </a:r>
            <a:br>
              <a:rPr lang="en-US" noProof="0" dirty="0"/>
            </a:br>
            <a:r>
              <a:rPr lang="en-US" noProof="0" dirty="0"/>
              <a:t>		.build();</a:t>
            </a:r>
          </a:p>
        </p:txBody>
      </p:sp>
    </p:spTree>
    <p:extLst>
      <p:ext uri="{BB962C8B-B14F-4D97-AF65-F5344CB8AC3E}">
        <p14:creationId xmlns:p14="http://schemas.microsoft.com/office/powerpoint/2010/main" val="333455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C63AE-F76A-40DE-26AD-3622C5F0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Restful APIs – Web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298EB-0449-52F9-35A1-125CC9BC4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Execute the request:</a:t>
            </a:r>
            <a:br>
              <a:rPr lang="en-US" noProof="0" dirty="0"/>
            </a:br>
            <a:endParaRPr lang="en-US" noProof="0" dirty="0"/>
          </a:p>
          <a:p>
            <a:pPr lvl="1"/>
            <a:r>
              <a:rPr lang="en-US" noProof="0" dirty="0"/>
              <a:t>It is the </a:t>
            </a:r>
            <a:r>
              <a:rPr lang="en-US" noProof="0" dirty="0" err="1"/>
              <a:t>HttpClient</a:t>
            </a:r>
            <a:r>
              <a:rPr lang="en-US" noProof="0" dirty="0"/>
              <a:t>, which executes the request and provides the response: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		</a:t>
            </a:r>
            <a:r>
              <a:rPr lang="en-US" noProof="0" dirty="0" err="1"/>
              <a:t>HttpClient</a:t>
            </a:r>
            <a:r>
              <a:rPr lang="en-US" noProof="0" dirty="0"/>
              <a:t> client = </a:t>
            </a:r>
            <a:r>
              <a:rPr lang="en-US" noProof="0" dirty="0" err="1"/>
              <a:t>HttpClient.newHttpClient</a:t>
            </a:r>
            <a:r>
              <a:rPr lang="en-US" noProof="0" dirty="0"/>
              <a:t>();</a:t>
            </a:r>
            <a:br>
              <a:rPr lang="en-US" noProof="0" dirty="0"/>
            </a:br>
            <a:r>
              <a:rPr lang="en-US" noProof="0" dirty="0"/>
              <a:t>		</a:t>
            </a:r>
            <a:r>
              <a:rPr lang="en-US" noProof="0" dirty="0" err="1"/>
              <a:t>HttpResponse</a:t>
            </a:r>
            <a:r>
              <a:rPr lang="en-US" noProof="0" dirty="0"/>
              <a:t>&lt;String&gt; response = </a:t>
            </a:r>
            <a:r>
              <a:rPr lang="en-US" noProof="0" dirty="0" err="1"/>
              <a:t>client.send</a:t>
            </a:r>
            <a:r>
              <a:rPr lang="en-US" noProof="0" dirty="0"/>
              <a:t>(request, 				</a:t>
            </a:r>
            <a:r>
              <a:rPr lang="en-US" noProof="0" dirty="0" err="1"/>
              <a:t>BodyHandlers.ofString</a:t>
            </a:r>
            <a:r>
              <a:rPr lang="en-US" noProof="0" dirty="0"/>
              <a:t>());</a:t>
            </a:r>
            <a:br>
              <a:rPr lang="en-US" noProof="0" dirty="0"/>
            </a:br>
            <a:endParaRPr lang="en-US" noProof="0" dirty="0"/>
          </a:p>
          <a:p>
            <a:pPr lvl="1"/>
            <a:r>
              <a:rPr lang="en-US" noProof="0" dirty="0"/>
              <a:t>The result is found in </a:t>
            </a:r>
            <a:r>
              <a:rPr lang="en-US" noProof="0" dirty="0" err="1"/>
              <a:t>response.body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7941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C63AE-F76A-40DE-26AD-3622C5F0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 B030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298EB-0449-52F9-35A1-125CC9BC4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Write a Java program, which can do the following: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Retrieve the response from the Postman-Echo GET web service and print it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Retrieve and print your IP-address from the Postman-Echo IP web service</a:t>
            </a:r>
            <a:br>
              <a:rPr lang="en-US" noProof="0" dirty="0"/>
            </a:br>
            <a:endParaRPr lang="en-US" noProof="0" dirty="0"/>
          </a:p>
          <a:p>
            <a:pPr marL="914400" lvl="1" indent="-457200">
              <a:buFont typeface="+mj-lt"/>
              <a:buAutoNum type="arabicPeriod"/>
            </a:pPr>
            <a:r>
              <a:rPr lang="en-US" noProof="0" dirty="0"/>
              <a:t>Use the Postman-Echo POST web service. Read up on </a:t>
            </a:r>
            <a:r>
              <a:rPr lang="en-US" noProof="0" dirty="0" err="1"/>
              <a:t>HttpClient</a:t>
            </a:r>
            <a:r>
              <a:rPr lang="en-US" noProof="0" dirty="0"/>
              <a:t> and the Postman-Echo web site in order to write the code.</a:t>
            </a:r>
          </a:p>
        </p:txBody>
      </p:sp>
    </p:spTree>
    <p:extLst>
      <p:ext uri="{BB962C8B-B14F-4D97-AF65-F5344CB8AC3E}">
        <p14:creationId xmlns:p14="http://schemas.microsoft.com/office/powerpoint/2010/main" val="1329181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C63AE-F76A-40DE-26AD-3622C5F0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Restful APIs – Web Services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3DA874-1C89-C4F5-8C30-F4B37394C1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/>
              <a:t>Very simple Main class</a:t>
            </a:r>
          </a:p>
          <a:p>
            <a:r>
              <a:rPr lang="en-US" noProof="0" dirty="0"/>
              <a:t>Everything happens inside of the </a:t>
            </a:r>
            <a:r>
              <a:rPr lang="en-US" noProof="0" dirty="0" err="1"/>
              <a:t>PostmanEchoClient</a:t>
            </a:r>
            <a:r>
              <a:rPr lang="en-US" noProof="0" dirty="0"/>
              <a:t> class</a:t>
            </a:r>
          </a:p>
          <a:p>
            <a:r>
              <a:rPr lang="en-US" noProof="0" dirty="0"/>
              <a:t>There is even no need to have the instance assigned to a local variable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C0505A6-33AC-83C1-279B-D215D303775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de.porsche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de-DE" sz="1000" b="0" i="0" u="none" strike="noStrike" cap="none" normalizeH="0" baseline="0" noProof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PostmanEchoClient</a:t>
            </a: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de-DE" sz="1000" b="0" i="0" u="none" strike="noStrike" cap="none" normalizeH="0" baseline="0" noProof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de-DE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70920F7-027F-2AAF-A395-B7F1CF68FD85}"/>
              </a:ext>
            </a:extLst>
          </p:cNvPr>
          <p:cNvSpPr txBox="1"/>
          <p:nvPr/>
        </p:nvSpPr>
        <p:spPr>
          <a:xfrm>
            <a:off x="10487386" y="1972488"/>
            <a:ext cx="560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725080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15149</Words>
  <Application>Microsoft Office PowerPoint</Application>
  <PresentationFormat>Breitbild</PresentationFormat>
  <Paragraphs>1506</Paragraphs>
  <Slides>222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222</vt:i4>
      </vt:variant>
    </vt:vector>
  </HeadingPairs>
  <TitlesOfParts>
    <vt:vector size="229" baseType="lpstr">
      <vt:lpstr>Arial</vt:lpstr>
      <vt:lpstr>Arial Unicode MS</vt:lpstr>
      <vt:lpstr>Calibri</vt:lpstr>
      <vt:lpstr>JetBrains Mono</vt:lpstr>
      <vt:lpstr>Tw Cen MT</vt:lpstr>
      <vt:lpstr>Wingdings</vt:lpstr>
      <vt:lpstr>Circuit</vt:lpstr>
      <vt:lpstr>Practical Java for IT Professionals</vt:lpstr>
      <vt:lpstr>Who am I</vt:lpstr>
      <vt:lpstr>Table of Content</vt:lpstr>
      <vt:lpstr>Module A introduction/warming up</vt:lpstr>
      <vt:lpstr>Content</vt:lpstr>
      <vt:lpstr>Command line parameters</vt:lpstr>
      <vt:lpstr>Exercise A010</vt:lpstr>
      <vt:lpstr>Setting Run configuration</vt:lpstr>
      <vt:lpstr>Solution A010</vt:lpstr>
      <vt:lpstr>Working with Strings</vt:lpstr>
      <vt:lpstr>Working with Strings</vt:lpstr>
      <vt:lpstr>Working with Strings</vt:lpstr>
      <vt:lpstr>Working with Strings</vt:lpstr>
      <vt:lpstr>Working with Strings</vt:lpstr>
      <vt:lpstr>Working with Strings</vt:lpstr>
      <vt:lpstr>Exercise A020</vt:lpstr>
      <vt:lpstr>Working with Strings</vt:lpstr>
      <vt:lpstr>Working with Strings</vt:lpstr>
      <vt:lpstr>Working with Strings</vt:lpstr>
      <vt:lpstr>Working with Strings</vt:lpstr>
      <vt:lpstr>Working with Strings</vt:lpstr>
      <vt:lpstr>Working with Strings</vt:lpstr>
      <vt:lpstr>Working with Strings</vt:lpstr>
      <vt:lpstr>Exercise A030</vt:lpstr>
      <vt:lpstr>Garbage Collector </vt:lpstr>
      <vt:lpstr>Garbage Collector </vt:lpstr>
      <vt:lpstr>Garbage Collector </vt:lpstr>
      <vt:lpstr>Exercise A040</vt:lpstr>
      <vt:lpstr>Command Line Parameters 2</vt:lpstr>
      <vt:lpstr>Exercise A050</vt:lpstr>
      <vt:lpstr>Command Line Parameters 2</vt:lpstr>
      <vt:lpstr>Reverse polish notation (UPN)</vt:lpstr>
      <vt:lpstr>Reverse polish notation (UPN)</vt:lpstr>
      <vt:lpstr>Exercise A060</vt:lpstr>
      <vt:lpstr>Reverse polish notation (UPN)</vt:lpstr>
      <vt:lpstr>Reverse polish notation (UPN)</vt:lpstr>
      <vt:lpstr>Reverse polish notation (UPN)</vt:lpstr>
      <vt:lpstr>Reverse polish notation (UPN)</vt:lpstr>
      <vt:lpstr>Reverse polish notation (UPN)</vt:lpstr>
      <vt:lpstr>Reverse polish notation (UPN)</vt:lpstr>
      <vt:lpstr>Reverse polish notation (UPN)</vt:lpstr>
      <vt:lpstr>Reverse polish notation (UPN)</vt:lpstr>
      <vt:lpstr>Reverse polish notation (UPN)</vt:lpstr>
      <vt:lpstr>Reverse polish notation (UPN)</vt:lpstr>
      <vt:lpstr>Reverse polish notation (UPN)</vt:lpstr>
      <vt:lpstr>Unit testing</vt:lpstr>
      <vt:lpstr>Unit testing</vt:lpstr>
      <vt:lpstr>Unit testing</vt:lpstr>
      <vt:lpstr>Unit testing</vt:lpstr>
      <vt:lpstr>Unit testing</vt:lpstr>
      <vt:lpstr>Unit testing - IntelliJ</vt:lpstr>
      <vt:lpstr>Unit testing - IntelliJ</vt:lpstr>
      <vt:lpstr>Unit testing - IntelliJ</vt:lpstr>
      <vt:lpstr>Unit testing - IntelliJ</vt:lpstr>
      <vt:lpstr>Unit testing - IntelliJ</vt:lpstr>
      <vt:lpstr>Unit testing - IntelliJ</vt:lpstr>
      <vt:lpstr>Unit testing</vt:lpstr>
      <vt:lpstr>Exercise A060, part 2</vt:lpstr>
      <vt:lpstr>Reverse polish notation (UPN)</vt:lpstr>
      <vt:lpstr>Reverse polish notation (UPN)</vt:lpstr>
      <vt:lpstr>Reverse polish notation (UPN)</vt:lpstr>
      <vt:lpstr>Reverse polish notation (UPN)</vt:lpstr>
      <vt:lpstr>Reverse polish notation (UPN) TEsts</vt:lpstr>
      <vt:lpstr>Reverse polish notation (UPN) TEsts</vt:lpstr>
      <vt:lpstr>Reverse polish notation (UPN) TEsts</vt:lpstr>
      <vt:lpstr>Reverse polish notation (UPN) TEsts</vt:lpstr>
      <vt:lpstr>Reverse polish notation (UPN) TEsts</vt:lpstr>
      <vt:lpstr>Reverse Polish Notation calculator</vt:lpstr>
      <vt:lpstr>Reverse Polish Notation Commands</vt:lpstr>
      <vt:lpstr>Reverse Polish Notation Commands</vt:lpstr>
      <vt:lpstr>Reverse Polish Notation Commands</vt:lpstr>
      <vt:lpstr>Reverse Polish Notation Commands</vt:lpstr>
      <vt:lpstr>Reverse Polish Notation Commands</vt:lpstr>
      <vt:lpstr>Reverse Polish Notation Commands</vt:lpstr>
      <vt:lpstr>Reverse Polish Notation Commands</vt:lpstr>
      <vt:lpstr>Reverse Polish Notation calculator</vt:lpstr>
      <vt:lpstr>Java Access Modifiers</vt:lpstr>
      <vt:lpstr>Java access modifier</vt:lpstr>
      <vt:lpstr>Package (Java)  vs  namespace (C#)</vt:lpstr>
      <vt:lpstr>Features of Package &amp; Namespace</vt:lpstr>
      <vt:lpstr>Module B Networking</vt:lpstr>
      <vt:lpstr>Content</vt:lpstr>
      <vt:lpstr>Sockets</vt:lpstr>
      <vt:lpstr>Sockets</vt:lpstr>
      <vt:lpstr>Sockets</vt:lpstr>
      <vt:lpstr>Sockets</vt:lpstr>
      <vt:lpstr>Sockets</vt:lpstr>
      <vt:lpstr>Sockets</vt:lpstr>
      <vt:lpstr>Sockets</vt:lpstr>
      <vt:lpstr>Sockets</vt:lpstr>
      <vt:lpstr>Exercises</vt:lpstr>
      <vt:lpstr>Restrictions of the code</vt:lpstr>
      <vt:lpstr>Restful APIs – Web Services</vt:lpstr>
      <vt:lpstr>Restful APIs – Web Services</vt:lpstr>
      <vt:lpstr>Restful APIs – Web Services</vt:lpstr>
      <vt:lpstr>Restful APIs – Web Services</vt:lpstr>
      <vt:lpstr>Restful APIs – Web Services</vt:lpstr>
      <vt:lpstr>Exercise B030</vt:lpstr>
      <vt:lpstr>Restful APIs – Web Services</vt:lpstr>
      <vt:lpstr>Restful APIs – Web Services</vt:lpstr>
      <vt:lpstr>Restful APIs – Web Services</vt:lpstr>
      <vt:lpstr>Restful APIs – Web Services</vt:lpstr>
      <vt:lpstr>Restful APIs – Web Services</vt:lpstr>
      <vt:lpstr>Docker </vt:lpstr>
      <vt:lpstr>Docker</vt:lpstr>
      <vt:lpstr>Comparison of Docker with VMs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Message bus</vt:lpstr>
      <vt:lpstr>Exercise: Message bus</vt:lpstr>
      <vt:lpstr>Getting keyboard input in console app</vt:lpstr>
      <vt:lpstr>Getting keyboard input in console app</vt:lpstr>
      <vt:lpstr>Module c Databases</vt:lpstr>
      <vt:lpstr>Databases – Table of content</vt:lpstr>
      <vt:lpstr>Databases</vt:lpstr>
      <vt:lpstr>Databases</vt:lpstr>
      <vt:lpstr>Databases</vt:lpstr>
      <vt:lpstr>Databases</vt:lpstr>
      <vt:lpstr>Exercise: C010 - Databases</vt:lpstr>
      <vt:lpstr>Databases</vt:lpstr>
      <vt:lpstr>Databases</vt:lpstr>
      <vt:lpstr>Databases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Databases – Select Statement</vt:lpstr>
      <vt:lpstr>Exercises:   Databases – Select Statement</vt:lpstr>
      <vt:lpstr>Exercises:   Databases – Select Statement</vt:lpstr>
      <vt:lpstr>Exercises:   Databases – Select Statement</vt:lpstr>
      <vt:lpstr>Exercises:   Databases – Select Statement</vt:lpstr>
      <vt:lpstr>Exercises:   Databases – Select Statement</vt:lpstr>
      <vt:lpstr>Exercises:   Databases – Select Statement</vt:lpstr>
      <vt:lpstr>Databases – Null Value</vt:lpstr>
      <vt:lpstr>Databases – Null Value</vt:lpstr>
      <vt:lpstr>Databases – Transactions</vt:lpstr>
      <vt:lpstr>Databases – Transactions</vt:lpstr>
      <vt:lpstr>Databases – Select Statement</vt:lpstr>
      <vt:lpstr>Databases – Query in JAVA</vt:lpstr>
      <vt:lpstr>Databases – Query in JAVA</vt:lpstr>
      <vt:lpstr>Databases – Query in JAVA</vt:lpstr>
      <vt:lpstr>Databases – Query in JAVA</vt:lpstr>
      <vt:lpstr>Exercise: Databases – Query in JAVA</vt:lpstr>
      <vt:lpstr>Databases – ORM</vt:lpstr>
      <vt:lpstr>Databases – ORM Example</vt:lpstr>
      <vt:lpstr>Databases – ORM Example</vt:lpstr>
      <vt:lpstr>Databases – ORM Example</vt:lpstr>
      <vt:lpstr>Databases – ORM Advantages</vt:lpstr>
      <vt:lpstr>Databases  –  KV-DB</vt:lpstr>
      <vt:lpstr>Databases  –  KV-DB</vt:lpstr>
      <vt:lpstr>Databases  –  KV-DB</vt:lpstr>
      <vt:lpstr>Databases  –  KV-DB</vt:lpstr>
      <vt:lpstr>Databases  –  KV-DB</vt:lpstr>
      <vt:lpstr>Module D User Interface</vt:lpstr>
      <vt:lpstr>IntelliJ</vt:lpstr>
      <vt:lpstr>Different files for web User interfaces</vt:lpstr>
      <vt:lpstr>Different files for web User interfaces</vt:lpstr>
      <vt:lpstr>Parts of a HTML file (document)</vt:lpstr>
      <vt:lpstr>Parts of a CSS file</vt:lpstr>
      <vt:lpstr>Css Selectors</vt:lpstr>
      <vt:lpstr>Example for Selectors</vt:lpstr>
      <vt:lpstr>How to use selectors with a HTML Element</vt:lpstr>
      <vt:lpstr>Bootstrap</vt:lpstr>
      <vt:lpstr>Why bootstrap</vt:lpstr>
      <vt:lpstr>Rendering Comparison</vt:lpstr>
      <vt:lpstr>Example D010 – Label, Button, Textbox</vt:lpstr>
      <vt:lpstr>Document Object Model</vt:lpstr>
      <vt:lpstr>Dom example</vt:lpstr>
      <vt:lpstr>Key Features of the DOM</vt:lpstr>
      <vt:lpstr>More complex example</vt:lpstr>
      <vt:lpstr>Nodejs</vt:lpstr>
      <vt:lpstr>Exercise (Simple Chat application)</vt:lpstr>
      <vt:lpstr>Disclaimer</vt:lpstr>
      <vt:lpstr>Appendix A:   Docker Desktop installation</vt:lpstr>
      <vt:lpstr>Download docker desktop</vt:lpstr>
      <vt:lpstr>Start installation</vt:lpstr>
      <vt:lpstr>Successfully finished – Requires restart</vt:lpstr>
      <vt:lpstr>After restart</vt:lpstr>
      <vt:lpstr>Sign in / up</vt:lpstr>
      <vt:lpstr>On the command line</vt:lpstr>
      <vt:lpstr>Finally you should see this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Cloud Platform Overview</dc:title>
  <dc:creator>Kristof Werling</dc:creator>
  <cp:lastModifiedBy>Kristof Werling</cp:lastModifiedBy>
  <cp:revision>2</cp:revision>
  <cp:lastPrinted>2021-11-11T14:33:49Z</cp:lastPrinted>
  <dcterms:created xsi:type="dcterms:W3CDTF">2021-11-10T16:35:26Z</dcterms:created>
  <dcterms:modified xsi:type="dcterms:W3CDTF">2024-04-14T17:52:52Z</dcterms:modified>
</cp:coreProperties>
</file>